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8"/>
  </p:notesMasterIdLst>
  <p:sldIdLst>
    <p:sldId id="266" r:id="rId5"/>
    <p:sldId id="267" r:id="rId6"/>
    <p:sldId id="269" r:id="rId7"/>
    <p:sldId id="270" r:id="rId8"/>
    <p:sldId id="273" r:id="rId9"/>
    <p:sldId id="274" r:id="rId10"/>
    <p:sldId id="275" r:id="rId11"/>
    <p:sldId id="276" r:id="rId12"/>
    <p:sldId id="303" r:id="rId13"/>
    <p:sldId id="304" r:id="rId14"/>
    <p:sldId id="278" r:id="rId15"/>
    <p:sldId id="299" r:id="rId16"/>
    <p:sldId id="294" r:id="rId17"/>
    <p:sldId id="300" r:id="rId18"/>
    <p:sldId id="292" r:id="rId19"/>
    <p:sldId id="296" r:id="rId20"/>
    <p:sldId id="298" r:id="rId21"/>
    <p:sldId id="306" r:id="rId22"/>
    <p:sldId id="305" r:id="rId23"/>
    <p:sldId id="268" r:id="rId24"/>
    <p:sldId id="279" r:id="rId25"/>
    <p:sldId id="301" r:id="rId26"/>
    <p:sldId id="290" r:id="rId27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7E"/>
    <a:srgbClr val="D963FF"/>
    <a:srgbClr val="E71CEB"/>
    <a:srgbClr val="E94F1B"/>
    <a:srgbClr val="132E5C"/>
    <a:srgbClr val="E57131"/>
    <a:srgbClr val="FCEA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195"/>
    <p:restoredTop sz="92550"/>
  </p:normalViewPr>
  <p:slideViewPr>
    <p:cSldViewPr snapToGrid="0" snapToObjects="1" showGuides="1">
      <p:cViewPr varScale="1">
        <p:scale>
          <a:sx n="141" d="100"/>
          <a:sy n="141" d="100"/>
        </p:scale>
        <p:origin x="366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760E90-FAF0-F941-A5D9-BAEC48259DD7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C5B151FC-9942-B544-B636-310C18BE4504}">
      <dgm:prSet/>
      <dgm:spPr/>
      <dgm:t>
        <a:bodyPr/>
        <a:lstStyle/>
        <a:p>
          <a:r>
            <a:rPr lang="en-GB" dirty="0"/>
            <a:t>Participants/population</a:t>
          </a:r>
        </a:p>
      </dgm:t>
    </dgm:pt>
    <dgm:pt modelId="{76A23533-6B2E-4745-9321-CFF15C8C8467}" type="parTrans" cxnId="{E56BE665-9D4A-8842-9DB4-3B8CE030B001}">
      <dgm:prSet/>
      <dgm:spPr/>
      <dgm:t>
        <a:bodyPr/>
        <a:lstStyle/>
        <a:p>
          <a:endParaRPr lang="en-GB"/>
        </a:p>
      </dgm:t>
    </dgm:pt>
    <dgm:pt modelId="{7C457839-9B46-FD4B-9EBD-D562639E9D74}" type="sibTrans" cxnId="{E56BE665-9D4A-8842-9DB4-3B8CE030B001}">
      <dgm:prSet/>
      <dgm:spPr/>
      <dgm:t>
        <a:bodyPr/>
        <a:lstStyle/>
        <a:p>
          <a:endParaRPr lang="en-GB"/>
        </a:p>
      </dgm:t>
    </dgm:pt>
    <dgm:pt modelId="{A6EB7CBE-F2DD-F14E-83DC-F227FC28118E}">
      <dgm:prSet/>
      <dgm:spPr/>
      <dgm:t>
        <a:bodyPr/>
        <a:lstStyle/>
        <a:p>
          <a:r>
            <a:rPr lang="en-GB" dirty="0"/>
            <a:t>Women of child bearing age.</a:t>
          </a:r>
        </a:p>
      </dgm:t>
    </dgm:pt>
    <dgm:pt modelId="{E28C6C1E-61DA-D54F-BAA4-5DF43A7C722D}" type="parTrans" cxnId="{32145007-BEE1-B447-8FE3-BC0CC4BFAEF7}">
      <dgm:prSet/>
      <dgm:spPr/>
      <dgm:t>
        <a:bodyPr/>
        <a:lstStyle/>
        <a:p>
          <a:endParaRPr lang="en-GB"/>
        </a:p>
      </dgm:t>
    </dgm:pt>
    <dgm:pt modelId="{70AD70D0-DCD0-BB42-832D-11EE9A702244}" type="sibTrans" cxnId="{32145007-BEE1-B447-8FE3-BC0CC4BFAEF7}">
      <dgm:prSet/>
      <dgm:spPr/>
      <dgm:t>
        <a:bodyPr/>
        <a:lstStyle/>
        <a:p>
          <a:endParaRPr lang="en-GB"/>
        </a:p>
      </dgm:t>
    </dgm:pt>
    <dgm:pt modelId="{8AF8E6F8-F44A-0D4B-AC7F-1A80BB1A9CEF}">
      <dgm:prSet/>
      <dgm:spPr/>
      <dgm:t>
        <a:bodyPr/>
        <a:lstStyle/>
        <a:p>
          <a:r>
            <a:rPr lang="en-GB" dirty="0"/>
            <a:t>Exposure(s)</a:t>
          </a:r>
        </a:p>
      </dgm:t>
    </dgm:pt>
    <dgm:pt modelId="{855D5962-9B25-B84A-8F7C-7357ED7167F4}" type="parTrans" cxnId="{9253B13D-7AF4-3944-83C8-E38E1A3B4594}">
      <dgm:prSet/>
      <dgm:spPr/>
      <dgm:t>
        <a:bodyPr/>
        <a:lstStyle/>
        <a:p>
          <a:endParaRPr lang="en-GB"/>
        </a:p>
      </dgm:t>
    </dgm:pt>
    <dgm:pt modelId="{FE21B341-5FD4-2646-B47A-0D788A3772DE}" type="sibTrans" cxnId="{9253B13D-7AF4-3944-83C8-E38E1A3B4594}">
      <dgm:prSet/>
      <dgm:spPr/>
      <dgm:t>
        <a:bodyPr/>
        <a:lstStyle/>
        <a:p>
          <a:endParaRPr lang="en-GB"/>
        </a:p>
      </dgm:t>
    </dgm:pt>
    <dgm:pt modelId="{1D34DC3C-28A8-2B4B-BCC6-202C428E2D2C}">
      <dgm:prSet/>
      <dgm:spPr/>
      <dgm:t>
        <a:bodyPr/>
        <a:lstStyle/>
        <a:p>
          <a:r>
            <a:rPr lang="en-GB" dirty="0"/>
            <a:t>Pregnancy; postpartum.</a:t>
          </a:r>
        </a:p>
      </dgm:t>
    </dgm:pt>
    <dgm:pt modelId="{4C21AE38-34A7-3E4C-BF73-D6274260D06F}" type="parTrans" cxnId="{06C62CF5-0CC0-D748-AEC6-932D1B2BED4E}">
      <dgm:prSet/>
      <dgm:spPr/>
      <dgm:t>
        <a:bodyPr/>
        <a:lstStyle/>
        <a:p>
          <a:endParaRPr lang="en-GB"/>
        </a:p>
      </dgm:t>
    </dgm:pt>
    <dgm:pt modelId="{70BE20EF-DF59-6747-986B-88EC4F0EDF7C}" type="sibTrans" cxnId="{06C62CF5-0CC0-D748-AEC6-932D1B2BED4E}">
      <dgm:prSet/>
      <dgm:spPr/>
      <dgm:t>
        <a:bodyPr/>
        <a:lstStyle/>
        <a:p>
          <a:endParaRPr lang="en-GB"/>
        </a:p>
      </dgm:t>
    </dgm:pt>
    <dgm:pt modelId="{5E5658DE-CAB9-B249-B0EC-76E6D026F932}">
      <dgm:prSet/>
      <dgm:spPr/>
      <dgm:t>
        <a:bodyPr/>
        <a:lstStyle/>
        <a:p>
          <a:r>
            <a:rPr lang="en-GB"/>
            <a:t>Comparator(s)/control</a:t>
          </a:r>
        </a:p>
      </dgm:t>
    </dgm:pt>
    <dgm:pt modelId="{16D72A80-D544-9241-B2A0-F3ADE8E9B7F4}" type="parTrans" cxnId="{8F61B57E-341E-1B44-B5BE-C39C37ECCBA5}">
      <dgm:prSet/>
      <dgm:spPr/>
      <dgm:t>
        <a:bodyPr/>
        <a:lstStyle/>
        <a:p>
          <a:endParaRPr lang="en-GB"/>
        </a:p>
      </dgm:t>
    </dgm:pt>
    <dgm:pt modelId="{DE2DD833-D2F1-C342-9B5E-D99ED4835369}" type="sibTrans" cxnId="{8F61B57E-341E-1B44-B5BE-C39C37ECCBA5}">
      <dgm:prSet/>
      <dgm:spPr/>
      <dgm:t>
        <a:bodyPr/>
        <a:lstStyle/>
        <a:p>
          <a:endParaRPr lang="en-GB"/>
        </a:p>
      </dgm:t>
    </dgm:pt>
    <dgm:pt modelId="{366545F5-BDD6-EA46-96E5-F92693EC985B}">
      <dgm:prSet/>
      <dgm:spPr/>
      <dgm:t>
        <a:bodyPr/>
        <a:lstStyle/>
        <a:p>
          <a:r>
            <a:rPr lang="en-GB"/>
            <a:t>Non pregnant/ postpartum women.</a:t>
          </a:r>
        </a:p>
      </dgm:t>
    </dgm:pt>
    <dgm:pt modelId="{F5F1CD47-F63B-F945-B848-B0561BA9B718}" type="parTrans" cxnId="{AC9A9F1F-9AC9-0C45-9773-B68E9B430E58}">
      <dgm:prSet/>
      <dgm:spPr/>
      <dgm:t>
        <a:bodyPr/>
        <a:lstStyle/>
        <a:p>
          <a:endParaRPr lang="en-GB"/>
        </a:p>
      </dgm:t>
    </dgm:pt>
    <dgm:pt modelId="{6B60015C-2961-B14B-AEDE-B4A5FFD61268}" type="sibTrans" cxnId="{AC9A9F1F-9AC9-0C45-9773-B68E9B430E58}">
      <dgm:prSet/>
      <dgm:spPr/>
      <dgm:t>
        <a:bodyPr/>
        <a:lstStyle/>
        <a:p>
          <a:endParaRPr lang="en-GB"/>
        </a:p>
      </dgm:t>
    </dgm:pt>
    <dgm:pt modelId="{BD205634-CDFF-6A4B-87B5-53913B3DEF35}">
      <dgm:prSet/>
      <dgm:spPr/>
      <dgm:t>
        <a:bodyPr/>
        <a:lstStyle/>
        <a:p>
          <a:r>
            <a:rPr lang="en-GB"/>
            <a:t>Outcome </a:t>
          </a:r>
        </a:p>
      </dgm:t>
    </dgm:pt>
    <dgm:pt modelId="{324DDA2D-6B4E-C54B-BA2A-9D06762189ED}" type="parTrans" cxnId="{42B1E140-277D-D14D-93AB-B7D7C91C71BD}">
      <dgm:prSet/>
      <dgm:spPr/>
      <dgm:t>
        <a:bodyPr/>
        <a:lstStyle/>
        <a:p>
          <a:endParaRPr lang="en-GB"/>
        </a:p>
      </dgm:t>
    </dgm:pt>
    <dgm:pt modelId="{C5F050DA-88B9-274B-A248-156C3C2BCCA6}" type="sibTrans" cxnId="{42B1E140-277D-D14D-93AB-B7D7C91C71BD}">
      <dgm:prSet/>
      <dgm:spPr/>
      <dgm:t>
        <a:bodyPr/>
        <a:lstStyle/>
        <a:p>
          <a:endParaRPr lang="en-GB"/>
        </a:p>
      </dgm:t>
    </dgm:pt>
    <dgm:pt modelId="{D484E612-6870-D343-8814-D479E93278ED}">
      <dgm:prSet/>
      <dgm:spPr/>
      <dgm:t>
        <a:bodyPr/>
        <a:lstStyle/>
        <a:p>
          <a:r>
            <a:rPr lang="en-GB" dirty="0"/>
            <a:t>IRR </a:t>
          </a:r>
          <a:r>
            <a:rPr lang="en-GB" dirty="0" smtClean="0"/>
            <a:t>or </a:t>
          </a:r>
          <a:r>
            <a:rPr lang="en-GB" dirty="0" err="1" smtClean="0"/>
            <a:t>OR</a:t>
          </a:r>
          <a:r>
            <a:rPr lang="en-GB" dirty="0" smtClean="0"/>
            <a:t> for </a:t>
          </a:r>
          <a:r>
            <a:rPr lang="en-GB" dirty="0"/>
            <a:t>tuberculosis</a:t>
          </a:r>
        </a:p>
      </dgm:t>
    </dgm:pt>
    <dgm:pt modelId="{B302F6F4-5B39-FB42-8451-3CB105F6ED42}" type="parTrans" cxnId="{A2FCDDE8-3BBC-BD48-86B9-849FC79B08F1}">
      <dgm:prSet/>
      <dgm:spPr/>
      <dgm:t>
        <a:bodyPr/>
        <a:lstStyle/>
        <a:p>
          <a:endParaRPr lang="en-GB"/>
        </a:p>
      </dgm:t>
    </dgm:pt>
    <dgm:pt modelId="{3461E213-B16D-254A-89E5-B89D2872985C}" type="sibTrans" cxnId="{A2FCDDE8-3BBC-BD48-86B9-849FC79B08F1}">
      <dgm:prSet/>
      <dgm:spPr/>
      <dgm:t>
        <a:bodyPr/>
        <a:lstStyle/>
        <a:p>
          <a:endParaRPr lang="en-GB"/>
        </a:p>
      </dgm:t>
    </dgm:pt>
    <dgm:pt modelId="{63C81708-7CE6-9F41-B6C3-18FFA106D9DC}" type="pres">
      <dgm:prSet presAssocID="{F1760E90-FAF0-F941-A5D9-BAEC48259DD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791FF8-80FB-C345-8C30-E5773B69FE5A}" type="pres">
      <dgm:prSet presAssocID="{C5B151FC-9942-B544-B636-310C18BE4504}" presName="linNode" presStyleCnt="0"/>
      <dgm:spPr/>
    </dgm:pt>
    <dgm:pt modelId="{9CEE5C98-F606-3942-9563-F5F9F75C949C}" type="pres">
      <dgm:prSet presAssocID="{C5B151FC-9942-B544-B636-310C18BE4504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93F79C-197A-CF40-87EC-CE7011349FD8}" type="pres">
      <dgm:prSet presAssocID="{C5B151FC-9942-B544-B636-310C18BE4504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A49F34-15F3-5F45-8CD7-56A5A409B559}" type="pres">
      <dgm:prSet presAssocID="{7C457839-9B46-FD4B-9EBD-D562639E9D74}" presName="sp" presStyleCnt="0"/>
      <dgm:spPr/>
    </dgm:pt>
    <dgm:pt modelId="{F14F26D4-6133-F84B-9CCA-29340D735ABE}" type="pres">
      <dgm:prSet presAssocID="{8AF8E6F8-F44A-0D4B-AC7F-1A80BB1A9CEF}" presName="linNode" presStyleCnt="0"/>
      <dgm:spPr/>
    </dgm:pt>
    <dgm:pt modelId="{331071BC-4103-D84D-9EC4-665B9816D31E}" type="pres">
      <dgm:prSet presAssocID="{8AF8E6F8-F44A-0D4B-AC7F-1A80BB1A9CEF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74BF3B-8154-7741-ABA6-D76F3DA68C62}" type="pres">
      <dgm:prSet presAssocID="{8AF8E6F8-F44A-0D4B-AC7F-1A80BB1A9CEF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680E65-CECE-0E49-8D8E-26AD3E5443BD}" type="pres">
      <dgm:prSet presAssocID="{FE21B341-5FD4-2646-B47A-0D788A3772DE}" presName="sp" presStyleCnt="0"/>
      <dgm:spPr/>
    </dgm:pt>
    <dgm:pt modelId="{B1EB2954-1144-9341-9B5F-143BAAF9DF32}" type="pres">
      <dgm:prSet presAssocID="{5E5658DE-CAB9-B249-B0EC-76E6D026F932}" presName="linNode" presStyleCnt="0"/>
      <dgm:spPr/>
    </dgm:pt>
    <dgm:pt modelId="{FA9C712F-F88A-3545-A151-917A4DBAC1B0}" type="pres">
      <dgm:prSet presAssocID="{5E5658DE-CAB9-B249-B0EC-76E6D026F932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0DD120-66B0-1E4D-8134-F5AECCA862A1}" type="pres">
      <dgm:prSet presAssocID="{5E5658DE-CAB9-B249-B0EC-76E6D026F932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C17984-223A-EF4E-8826-D66A68BA95E9}" type="pres">
      <dgm:prSet presAssocID="{DE2DD833-D2F1-C342-9B5E-D99ED4835369}" presName="sp" presStyleCnt="0"/>
      <dgm:spPr/>
    </dgm:pt>
    <dgm:pt modelId="{5F32C266-EF11-0444-AF76-ECF55E87A023}" type="pres">
      <dgm:prSet presAssocID="{BD205634-CDFF-6A4B-87B5-53913B3DEF35}" presName="linNode" presStyleCnt="0"/>
      <dgm:spPr/>
    </dgm:pt>
    <dgm:pt modelId="{255EF8C4-19D2-6A40-B8BF-50C2A89EB65C}" type="pres">
      <dgm:prSet presAssocID="{BD205634-CDFF-6A4B-87B5-53913B3DEF35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E4E151-D6CA-364D-A329-5AA699EAC624}" type="pres">
      <dgm:prSet presAssocID="{BD205634-CDFF-6A4B-87B5-53913B3DEF35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56BE665-9D4A-8842-9DB4-3B8CE030B001}" srcId="{F1760E90-FAF0-F941-A5D9-BAEC48259DD7}" destId="{C5B151FC-9942-B544-B636-310C18BE4504}" srcOrd="0" destOrd="0" parTransId="{76A23533-6B2E-4745-9321-CFF15C8C8467}" sibTransId="{7C457839-9B46-FD4B-9EBD-D562639E9D74}"/>
    <dgm:cxn modelId="{32145007-BEE1-B447-8FE3-BC0CC4BFAEF7}" srcId="{C5B151FC-9942-B544-B636-310C18BE4504}" destId="{A6EB7CBE-F2DD-F14E-83DC-F227FC28118E}" srcOrd="0" destOrd="0" parTransId="{E28C6C1E-61DA-D54F-BAA4-5DF43A7C722D}" sibTransId="{70AD70D0-DCD0-BB42-832D-11EE9A702244}"/>
    <dgm:cxn modelId="{42B1E140-277D-D14D-93AB-B7D7C91C71BD}" srcId="{F1760E90-FAF0-F941-A5D9-BAEC48259DD7}" destId="{BD205634-CDFF-6A4B-87B5-53913B3DEF35}" srcOrd="3" destOrd="0" parTransId="{324DDA2D-6B4E-C54B-BA2A-9D06762189ED}" sibTransId="{C5F050DA-88B9-274B-A248-156C3C2BCCA6}"/>
    <dgm:cxn modelId="{CB1999D1-04DC-B249-8864-4DC4C3BFE48D}" type="presOf" srcId="{366545F5-BDD6-EA46-96E5-F92693EC985B}" destId="{2E0DD120-66B0-1E4D-8134-F5AECCA862A1}" srcOrd="0" destOrd="0" presId="urn:microsoft.com/office/officeart/2005/8/layout/vList5"/>
    <dgm:cxn modelId="{A2FCDDE8-3BBC-BD48-86B9-849FC79B08F1}" srcId="{BD205634-CDFF-6A4B-87B5-53913B3DEF35}" destId="{D484E612-6870-D343-8814-D479E93278ED}" srcOrd="0" destOrd="0" parTransId="{B302F6F4-5B39-FB42-8451-3CB105F6ED42}" sibTransId="{3461E213-B16D-254A-89E5-B89D2872985C}"/>
    <dgm:cxn modelId="{1B887DF5-A121-734A-B730-338251DD9F72}" type="presOf" srcId="{BD205634-CDFF-6A4B-87B5-53913B3DEF35}" destId="{255EF8C4-19D2-6A40-B8BF-50C2A89EB65C}" srcOrd="0" destOrd="0" presId="urn:microsoft.com/office/officeart/2005/8/layout/vList5"/>
    <dgm:cxn modelId="{F9200C6A-2AD5-7D4F-BD10-9A817F623ED2}" type="presOf" srcId="{1D34DC3C-28A8-2B4B-BCC6-202C428E2D2C}" destId="{5E74BF3B-8154-7741-ABA6-D76F3DA68C62}" srcOrd="0" destOrd="0" presId="urn:microsoft.com/office/officeart/2005/8/layout/vList5"/>
    <dgm:cxn modelId="{A0EC357B-6ABB-1444-8447-66383711115F}" type="presOf" srcId="{F1760E90-FAF0-F941-A5D9-BAEC48259DD7}" destId="{63C81708-7CE6-9F41-B6C3-18FFA106D9DC}" srcOrd="0" destOrd="0" presId="urn:microsoft.com/office/officeart/2005/8/layout/vList5"/>
    <dgm:cxn modelId="{AC9A9F1F-9AC9-0C45-9773-B68E9B430E58}" srcId="{5E5658DE-CAB9-B249-B0EC-76E6D026F932}" destId="{366545F5-BDD6-EA46-96E5-F92693EC985B}" srcOrd="0" destOrd="0" parTransId="{F5F1CD47-F63B-F945-B848-B0561BA9B718}" sibTransId="{6B60015C-2961-B14B-AEDE-B4A5FFD61268}"/>
    <dgm:cxn modelId="{EBDAC25C-91EC-DB4F-BE05-4239FE99FE13}" type="presOf" srcId="{A6EB7CBE-F2DD-F14E-83DC-F227FC28118E}" destId="{6393F79C-197A-CF40-87EC-CE7011349FD8}" srcOrd="0" destOrd="0" presId="urn:microsoft.com/office/officeart/2005/8/layout/vList5"/>
    <dgm:cxn modelId="{9253B13D-7AF4-3944-83C8-E38E1A3B4594}" srcId="{F1760E90-FAF0-F941-A5D9-BAEC48259DD7}" destId="{8AF8E6F8-F44A-0D4B-AC7F-1A80BB1A9CEF}" srcOrd="1" destOrd="0" parTransId="{855D5962-9B25-B84A-8F7C-7357ED7167F4}" sibTransId="{FE21B341-5FD4-2646-B47A-0D788A3772DE}"/>
    <dgm:cxn modelId="{862D6000-BF18-2E49-9387-5541C3070BC2}" type="presOf" srcId="{5E5658DE-CAB9-B249-B0EC-76E6D026F932}" destId="{FA9C712F-F88A-3545-A151-917A4DBAC1B0}" srcOrd="0" destOrd="0" presId="urn:microsoft.com/office/officeart/2005/8/layout/vList5"/>
    <dgm:cxn modelId="{50A63F8B-28AE-A046-875D-9A1777AD03B2}" type="presOf" srcId="{D484E612-6870-D343-8814-D479E93278ED}" destId="{E1E4E151-D6CA-364D-A329-5AA699EAC624}" srcOrd="0" destOrd="0" presId="urn:microsoft.com/office/officeart/2005/8/layout/vList5"/>
    <dgm:cxn modelId="{9DDA9BD9-FF60-B845-970A-92EE822E24C1}" type="presOf" srcId="{C5B151FC-9942-B544-B636-310C18BE4504}" destId="{9CEE5C98-F606-3942-9563-F5F9F75C949C}" srcOrd="0" destOrd="0" presId="urn:microsoft.com/office/officeart/2005/8/layout/vList5"/>
    <dgm:cxn modelId="{8F61B57E-341E-1B44-B5BE-C39C37ECCBA5}" srcId="{F1760E90-FAF0-F941-A5D9-BAEC48259DD7}" destId="{5E5658DE-CAB9-B249-B0EC-76E6D026F932}" srcOrd="2" destOrd="0" parTransId="{16D72A80-D544-9241-B2A0-F3ADE8E9B7F4}" sibTransId="{DE2DD833-D2F1-C342-9B5E-D99ED4835369}"/>
    <dgm:cxn modelId="{B749C133-106D-BF42-8D51-B9BF0C4E37E7}" type="presOf" srcId="{8AF8E6F8-F44A-0D4B-AC7F-1A80BB1A9CEF}" destId="{331071BC-4103-D84D-9EC4-665B9816D31E}" srcOrd="0" destOrd="0" presId="urn:microsoft.com/office/officeart/2005/8/layout/vList5"/>
    <dgm:cxn modelId="{06C62CF5-0CC0-D748-AEC6-932D1B2BED4E}" srcId="{8AF8E6F8-F44A-0D4B-AC7F-1A80BB1A9CEF}" destId="{1D34DC3C-28A8-2B4B-BCC6-202C428E2D2C}" srcOrd="0" destOrd="0" parTransId="{4C21AE38-34A7-3E4C-BF73-D6274260D06F}" sibTransId="{70BE20EF-DF59-6747-986B-88EC4F0EDF7C}"/>
    <dgm:cxn modelId="{6C3877F2-AC8A-9945-8652-35F1CA9680F5}" type="presParOf" srcId="{63C81708-7CE6-9F41-B6C3-18FFA106D9DC}" destId="{0C791FF8-80FB-C345-8C30-E5773B69FE5A}" srcOrd="0" destOrd="0" presId="urn:microsoft.com/office/officeart/2005/8/layout/vList5"/>
    <dgm:cxn modelId="{F8DEB9BC-31CB-8841-B343-A5AF3AD63DE4}" type="presParOf" srcId="{0C791FF8-80FB-C345-8C30-E5773B69FE5A}" destId="{9CEE5C98-F606-3942-9563-F5F9F75C949C}" srcOrd="0" destOrd="0" presId="urn:microsoft.com/office/officeart/2005/8/layout/vList5"/>
    <dgm:cxn modelId="{38AEF99C-3BB3-E146-9F9D-49064D6B086B}" type="presParOf" srcId="{0C791FF8-80FB-C345-8C30-E5773B69FE5A}" destId="{6393F79C-197A-CF40-87EC-CE7011349FD8}" srcOrd="1" destOrd="0" presId="urn:microsoft.com/office/officeart/2005/8/layout/vList5"/>
    <dgm:cxn modelId="{D839FBAE-CCB2-BE49-96CD-EABC98EB9A50}" type="presParOf" srcId="{63C81708-7CE6-9F41-B6C3-18FFA106D9DC}" destId="{8FA49F34-15F3-5F45-8CD7-56A5A409B559}" srcOrd="1" destOrd="0" presId="urn:microsoft.com/office/officeart/2005/8/layout/vList5"/>
    <dgm:cxn modelId="{FD87981E-BBA1-1847-9DE7-A964765741F6}" type="presParOf" srcId="{63C81708-7CE6-9F41-B6C3-18FFA106D9DC}" destId="{F14F26D4-6133-F84B-9CCA-29340D735ABE}" srcOrd="2" destOrd="0" presId="urn:microsoft.com/office/officeart/2005/8/layout/vList5"/>
    <dgm:cxn modelId="{43283614-0F33-AE4C-BD89-9D315475B7B9}" type="presParOf" srcId="{F14F26D4-6133-F84B-9CCA-29340D735ABE}" destId="{331071BC-4103-D84D-9EC4-665B9816D31E}" srcOrd="0" destOrd="0" presId="urn:microsoft.com/office/officeart/2005/8/layout/vList5"/>
    <dgm:cxn modelId="{F4D59CB1-F1D1-1240-AE7F-FB49E8C53B4F}" type="presParOf" srcId="{F14F26D4-6133-F84B-9CCA-29340D735ABE}" destId="{5E74BF3B-8154-7741-ABA6-D76F3DA68C62}" srcOrd="1" destOrd="0" presId="urn:microsoft.com/office/officeart/2005/8/layout/vList5"/>
    <dgm:cxn modelId="{69876AA2-FBB6-4948-A792-E3B61A6C2D67}" type="presParOf" srcId="{63C81708-7CE6-9F41-B6C3-18FFA106D9DC}" destId="{E7680E65-CECE-0E49-8D8E-26AD3E5443BD}" srcOrd="3" destOrd="0" presId="urn:microsoft.com/office/officeart/2005/8/layout/vList5"/>
    <dgm:cxn modelId="{768E812B-CF64-9C45-9A6C-380BC3289143}" type="presParOf" srcId="{63C81708-7CE6-9F41-B6C3-18FFA106D9DC}" destId="{B1EB2954-1144-9341-9B5F-143BAAF9DF32}" srcOrd="4" destOrd="0" presId="urn:microsoft.com/office/officeart/2005/8/layout/vList5"/>
    <dgm:cxn modelId="{6D496F67-DEA9-D948-8042-FB03A37A5F34}" type="presParOf" srcId="{B1EB2954-1144-9341-9B5F-143BAAF9DF32}" destId="{FA9C712F-F88A-3545-A151-917A4DBAC1B0}" srcOrd="0" destOrd="0" presId="urn:microsoft.com/office/officeart/2005/8/layout/vList5"/>
    <dgm:cxn modelId="{E5A130A6-FEE3-E74F-822F-3454891A89E7}" type="presParOf" srcId="{B1EB2954-1144-9341-9B5F-143BAAF9DF32}" destId="{2E0DD120-66B0-1E4D-8134-F5AECCA862A1}" srcOrd="1" destOrd="0" presId="urn:microsoft.com/office/officeart/2005/8/layout/vList5"/>
    <dgm:cxn modelId="{9A8F47ED-363E-4E47-AFA2-8C12F36BF9D1}" type="presParOf" srcId="{63C81708-7CE6-9F41-B6C3-18FFA106D9DC}" destId="{B0C17984-223A-EF4E-8826-D66A68BA95E9}" srcOrd="5" destOrd="0" presId="urn:microsoft.com/office/officeart/2005/8/layout/vList5"/>
    <dgm:cxn modelId="{7DA5D338-9171-A44D-B45A-280C4C617E39}" type="presParOf" srcId="{63C81708-7CE6-9F41-B6C3-18FFA106D9DC}" destId="{5F32C266-EF11-0444-AF76-ECF55E87A023}" srcOrd="6" destOrd="0" presId="urn:microsoft.com/office/officeart/2005/8/layout/vList5"/>
    <dgm:cxn modelId="{18A02DCB-D2D0-264B-A129-F232FBF11B3A}" type="presParOf" srcId="{5F32C266-EF11-0444-AF76-ECF55E87A023}" destId="{255EF8C4-19D2-6A40-B8BF-50C2A89EB65C}" srcOrd="0" destOrd="0" presId="urn:microsoft.com/office/officeart/2005/8/layout/vList5"/>
    <dgm:cxn modelId="{05355EFD-C0F3-D645-A2BD-CBDC977F565A}" type="presParOf" srcId="{5F32C266-EF11-0444-AF76-ECF55E87A023}" destId="{E1E4E151-D6CA-364D-A329-5AA699EAC62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06922D-DED4-574C-A901-65FA9F8A085C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C4F4A688-99E4-5A4A-A98B-B4A0A680D8BD}">
      <dgm:prSet/>
      <dgm:spPr/>
      <dgm:t>
        <a:bodyPr/>
        <a:lstStyle/>
        <a:p>
          <a:r>
            <a:rPr lang="en-GB"/>
            <a:t>Study characteristics </a:t>
          </a:r>
        </a:p>
      </dgm:t>
    </dgm:pt>
    <dgm:pt modelId="{004E7D8D-7FAB-BD42-999B-E839F4C89F3F}" type="parTrans" cxnId="{D05F6590-9BA1-934D-9879-68E22FCFCCC5}">
      <dgm:prSet/>
      <dgm:spPr/>
      <dgm:t>
        <a:bodyPr/>
        <a:lstStyle/>
        <a:p>
          <a:endParaRPr lang="en-GB"/>
        </a:p>
      </dgm:t>
    </dgm:pt>
    <dgm:pt modelId="{ED3846D2-2242-B84E-A144-29C674CCA639}" type="sibTrans" cxnId="{D05F6590-9BA1-934D-9879-68E22FCFCCC5}">
      <dgm:prSet/>
      <dgm:spPr/>
      <dgm:t>
        <a:bodyPr/>
        <a:lstStyle/>
        <a:p>
          <a:endParaRPr lang="en-GB"/>
        </a:p>
      </dgm:t>
    </dgm:pt>
    <dgm:pt modelId="{BE9D46CC-6784-254B-9320-C37BCB0CFE9D}">
      <dgm:prSet/>
      <dgm:spPr/>
      <dgm:t>
        <a:bodyPr/>
        <a:lstStyle/>
        <a:p>
          <a:r>
            <a:rPr lang="en-GB" dirty="0"/>
            <a:t>First author, year, country, journal of publication, study type, population, exposures, controls</a:t>
          </a:r>
        </a:p>
      </dgm:t>
    </dgm:pt>
    <dgm:pt modelId="{25CB3B24-014E-8942-973F-75245454C707}" type="parTrans" cxnId="{4F33EEA8-EF4C-9045-9623-BA9E72F94DD9}">
      <dgm:prSet/>
      <dgm:spPr/>
      <dgm:t>
        <a:bodyPr/>
        <a:lstStyle/>
        <a:p>
          <a:endParaRPr lang="en-GB"/>
        </a:p>
      </dgm:t>
    </dgm:pt>
    <dgm:pt modelId="{E8555F54-6F5D-E94F-804F-19EB68EC5A2D}" type="sibTrans" cxnId="{4F33EEA8-EF4C-9045-9623-BA9E72F94DD9}">
      <dgm:prSet/>
      <dgm:spPr/>
      <dgm:t>
        <a:bodyPr/>
        <a:lstStyle/>
        <a:p>
          <a:endParaRPr lang="en-GB"/>
        </a:p>
      </dgm:t>
    </dgm:pt>
    <dgm:pt modelId="{58F3E6F8-E3A6-C34D-866A-158802C2549E}">
      <dgm:prSet/>
      <dgm:spPr/>
      <dgm:t>
        <a:bodyPr/>
        <a:lstStyle/>
        <a:p>
          <a:r>
            <a:rPr lang="en-GB"/>
            <a:t>Sample demographics </a:t>
          </a:r>
        </a:p>
      </dgm:t>
    </dgm:pt>
    <dgm:pt modelId="{E037F659-835C-754C-9CA1-72A20CE13096}" type="parTrans" cxnId="{6B9D078F-6281-D747-A5E1-3B0507C90EF4}">
      <dgm:prSet/>
      <dgm:spPr/>
      <dgm:t>
        <a:bodyPr/>
        <a:lstStyle/>
        <a:p>
          <a:endParaRPr lang="en-GB"/>
        </a:p>
      </dgm:t>
    </dgm:pt>
    <dgm:pt modelId="{15FB2898-CF90-BC4B-A0C4-0827332AB237}" type="sibTrans" cxnId="{6B9D078F-6281-D747-A5E1-3B0507C90EF4}">
      <dgm:prSet/>
      <dgm:spPr/>
      <dgm:t>
        <a:bodyPr/>
        <a:lstStyle/>
        <a:p>
          <a:endParaRPr lang="en-GB"/>
        </a:p>
      </dgm:t>
    </dgm:pt>
    <dgm:pt modelId="{E068AD29-6955-224D-953B-6FF1659D6123}">
      <dgm:prSet/>
      <dgm:spPr/>
      <dgm:t>
        <a:bodyPr/>
        <a:lstStyle/>
        <a:p>
          <a:r>
            <a:rPr lang="en-GB" dirty="0"/>
            <a:t>Age</a:t>
          </a:r>
        </a:p>
      </dgm:t>
    </dgm:pt>
    <dgm:pt modelId="{B5690CDA-2597-5245-8544-C407220E419D}" type="parTrans" cxnId="{D9C7CA51-7D83-414E-B9B2-1E1F6FB28587}">
      <dgm:prSet/>
      <dgm:spPr/>
      <dgm:t>
        <a:bodyPr/>
        <a:lstStyle/>
        <a:p>
          <a:endParaRPr lang="en-GB"/>
        </a:p>
      </dgm:t>
    </dgm:pt>
    <dgm:pt modelId="{604FF1D1-D600-954B-A8FE-8C07BDE5FCDF}" type="sibTrans" cxnId="{D9C7CA51-7D83-414E-B9B2-1E1F6FB28587}">
      <dgm:prSet/>
      <dgm:spPr/>
      <dgm:t>
        <a:bodyPr/>
        <a:lstStyle/>
        <a:p>
          <a:endParaRPr lang="en-GB"/>
        </a:p>
      </dgm:t>
    </dgm:pt>
    <dgm:pt modelId="{421A22E3-2C9D-A948-AA93-F012EB778873}">
      <dgm:prSet/>
      <dgm:spPr/>
      <dgm:t>
        <a:bodyPr/>
        <a:lstStyle/>
        <a:p>
          <a:r>
            <a:rPr lang="en-GB"/>
            <a:t>Sample characteristics </a:t>
          </a:r>
        </a:p>
      </dgm:t>
    </dgm:pt>
    <dgm:pt modelId="{FF444875-4F91-5540-BE2A-95CF4E23EBE9}" type="parTrans" cxnId="{A7953F54-323F-DD46-9562-A37E7665EA9E}">
      <dgm:prSet/>
      <dgm:spPr/>
      <dgm:t>
        <a:bodyPr/>
        <a:lstStyle/>
        <a:p>
          <a:endParaRPr lang="en-GB"/>
        </a:p>
      </dgm:t>
    </dgm:pt>
    <dgm:pt modelId="{A0966A88-EEC8-6247-96A7-EC5DCCB8D88F}" type="sibTrans" cxnId="{A7953F54-323F-DD46-9562-A37E7665EA9E}">
      <dgm:prSet/>
      <dgm:spPr/>
      <dgm:t>
        <a:bodyPr/>
        <a:lstStyle/>
        <a:p>
          <a:endParaRPr lang="en-GB"/>
        </a:p>
      </dgm:t>
    </dgm:pt>
    <dgm:pt modelId="{857A8272-5467-EA4F-B7C4-F2C8E4A38500}">
      <dgm:prSet/>
      <dgm:spPr/>
      <dgm:t>
        <a:bodyPr/>
        <a:lstStyle/>
        <a:p>
          <a:r>
            <a:rPr lang="en-GB"/>
            <a:t>HIV status</a:t>
          </a:r>
        </a:p>
      </dgm:t>
    </dgm:pt>
    <dgm:pt modelId="{482628D7-7A65-5B45-917B-2B2AFA9408A0}" type="parTrans" cxnId="{6EECC7DC-A84D-3E47-A882-5144022E899F}">
      <dgm:prSet/>
      <dgm:spPr/>
      <dgm:t>
        <a:bodyPr/>
        <a:lstStyle/>
        <a:p>
          <a:endParaRPr lang="en-GB"/>
        </a:p>
      </dgm:t>
    </dgm:pt>
    <dgm:pt modelId="{6DC90891-8BF3-6C4A-8F84-DA6C539AC6FC}" type="sibTrans" cxnId="{6EECC7DC-A84D-3E47-A882-5144022E899F}">
      <dgm:prSet/>
      <dgm:spPr/>
      <dgm:t>
        <a:bodyPr/>
        <a:lstStyle/>
        <a:p>
          <a:endParaRPr lang="en-GB"/>
        </a:p>
      </dgm:t>
    </dgm:pt>
    <dgm:pt modelId="{234C7F0A-4AFF-A843-A463-5D63B9409696}">
      <dgm:prSet/>
      <dgm:spPr/>
      <dgm:t>
        <a:bodyPr/>
        <a:lstStyle/>
        <a:p>
          <a:r>
            <a:rPr lang="en-GB"/>
            <a:t>Outcome data </a:t>
          </a:r>
        </a:p>
      </dgm:t>
    </dgm:pt>
    <dgm:pt modelId="{38552E97-3C38-8F44-878C-CF326DB78A0C}" type="parTrans" cxnId="{604889ED-BF1E-6F45-ADF6-621F064EA14F}">
      <dgm:prSet/>
      <dgm:spPr/>
      <dgm:t>
        <a:bodyPr/>
        <a:lstStyle/>
        <a:p>
          <a:endParaRPr lang="en-GB"/>
        </a:p>
      </dgm:t>
    </dgm:pt>
    <dgm:pt modelId="{BB608110-3903-FA4F-94A9-0AC94DC60388}" type="sibTrans" cxnId="{604889ED-BF1E-6F45-ADF6-621F064EA14F}">
      <dgm:prSet/>
      <dgm:spPr/>
      <dgm:t>
        <a:bodyPr/>
        <a:lstStyle/>
        <a:p>
          <a:endParaRPr lang="en-GB"/>
        </a:p>
      </dgm:t>
    </dgm:pt>
    <dgm:pt modelId="{1618445B-E6A0-9443-AFA6-22D1E6EF401E}">
      <dgm:prSet/>
      <dgm:spPr/>
      <dgm:t>
        <a:bodyPr/>
        <a:lstStyle/>
        <a:p>
          <a:r>
            <a:rPr lang="en-GB"/>
            <a:t>Active TB cases, IRR, OR</a:t>
          </a:r>
        </a:p>
      </dgm:t>
    </dgm:pt>
    <dgm:pt modelId="{CA2DEDF6-08DB-F946-AC1D-A72F2856C0AF}" type="parTrans" cxnId="{4F588D98-36B1-5D40-916F-075E582FFE3A}">
      <dgm:prSet/>
      <dgm:spPr/>
      <dgm:t>
        <a:bodyPr/>
        <a:lstStyle/>
        <a:p>
          <a:endParaRPr lang="en-GB"/>
        </a:p>
      </dgm:t>
    </dgm:pt>
    <dgm:pt modelId="{AEB2D71E-881B-F640-8165-C24AA5F99EE5}" type="sibTrans" cxnId="{4F588D98-36B1-5D40-916F-075E582FFE3A}">
      <dgm:prSet/>
      <dgm:spPr/>
      <dgm:t>
        <a:bodyPr/>
        <a:lstStyle/>
        <a:p>
          <a:endParaRPr lang="en-GB"/>
        </a:p>
      </dgm:t>
    </dgm:pt>
    <dgm:pt modelId="{1A21F59A-1898-154B-97E1-54D9848F9FF2}" type="pres">
      <dgm:prSet presAssocID="{0C06922D-DED4-574C-A901-65FA9F8A085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82CD154-212A-574A-AD4C-CEFF046D4BCE}" type="pres">
      <dgm:prSet presAssocID="{C4F4A688-99E4-5A4A-A98B-B4A0A680D8BD}" presName="linNode" presStyleCnt="0"/>
      <dgm:spPr/>
    </dgm:pt>
    <dgm:pt modelId="{F88BEFAE-1D37-5E46-829D-0BF74BA4460A}" type="pres">
      <dgm:prSet presAssocID="{C4F4A688-99E4-5A4A-A98B-B4A0A680D8BD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78B181-74F0-F341-9DD2-4A1E39D6AB85}" type="pres">
      <dgm:prSet presAssocID="{C4F4A688-99E4-5A4A-A98B-B4A0A680D8BD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764CC-947A-A843-90B7-D729D94CFCC1}" type="pres">
      <dgm:prSet presAssocID="{ED3846D2-2242-B84E-A144-29C674CCA639}" presName="sp" presStyleCnt="0"/>
      <dgm:spPr/>
    </dgm:pt>
    <dgm:pt modelId="{60D1C050-B888-294D-93AB-F0D4BBEC7E1F}" type="pres">
      <dgm:prSet presAssocID="{58F3E6F8-E3A6-C34D-866A-158802C2549E}" presName="linNode" presStyleCnt="0"/>
      <dgm:spPr/>
    </dgm:pt>
    <dgm:pt modelId="{9807454B-8CF7-8241-B167-8E96F596F3A6}" type="pres">
      <dgm:prSet presAssocID="{58F3E6F8-E3A6-C34D-866A-158802C2549E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615C30-8A60-8248-918C-872A5E2DC2D8}" type="pres">
      <dgm:prSet presAssocID="{58F3E6F8-E3A6-C34D-866A-158802C2549E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52773F-C745-D248-AEFF-7F9D97D600F0}" type="pres">
      <dgm:prSet presAssocID="{15FB2898-CF90-BC4B-A0C4-0827332AB237}" presName="sp" presStyleCnt="0"/>
      <dgm:spPr/>
    </dgm:pt>
    <dgm:pt modelId="{FBBF3A49-C45C-D645-9112-13068CDB08BA}" type="pres">
      <dgm:prSet presAssocID="{421A22E3-2C9D-A948-AA93-F012EB778873}" presName="linNode" presStyleCnt="0"/>
      <dgm:spPr/>
    </dgm:pt>
    <dgm:pt modelId="{69F5AFBC-97BB-5148-B382-2CAC9CF582AC}" type="pres">
      <dgm:prSet presAssocID="{421A22E3-2C9D-A948-AA93-F012EB778873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9B80BB-CE56-A74B-BC0A-49F0DA99B222}" type="pres">
      <dgm:prSet presAssocID="{421A22E3-2C9D-A948-AA93-F012EB778873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FC33C1-B9CA-4440-80C3-C176A36F7F8F}" type="pres">
      <dgm:prSet presAssocID="{A0966A88-EEC8-6247-96A7-EC5DCCB8D88F}" presName="sp" presStyleCnt="0"/>
      <dgm:spPr/>
    </dgm:pt>
    <dgm:pt modelId="{F3DCF390-80B5-6044-A728-061BB40275E3}" type="pres">
      <dgm:prSet presAssocID="{234C7F0A-4AFF-A843-A463-5D63B9409696}" presName="linNode" presStyleCnt="0"/>
      <dgm:spPr/>
    </dgm:pt>
    <dgm:pt modelId="{D48605BA-0993-E94E-ACEC-C4D63B19B049}" type="pres">
      <dgm:prSet presAssocID="{234C7F0A-4AFF-A843-A463-5D63B9409696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5FA9D2-C1BE-BD48-8FA0-52EA300523E3}" type="pres">
      <dgm:prSet presAssocID="{234C7F0A-4AFF-A843-A463-5D63B9409696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8C63067-27C3-F944-9538-A1E0A7F49A44}" type="presOf" srcId="{58F3E6F8-E3A6-C34D-866A-158802C2549E}" destId="{9807454B-8CF7-8241-B167-8E96F596F3A6}" srcOrd="0" destOrd="0" presId="urn:microsoft.com/office/officeart/2005/8/layout/vList5"/>
    <dgm:cxn modelId="{8A10E1FB-3F09-254B-BB56-1C03C85D1AB2}" type="presOf" srcId="{E068AD29-6955-224D-953B-6FF1659D6123}" destId="{72615C30-8A60-8248-918C-872A5E2DC2D8}" srcOrd="0" destOrd="0" presId="urn:microsoft.com/office/officeart/2005/8/layout/vList5"/>
    <dgm:cxn modelId="{6EECC7DC-A84D-3E47-A882-5144022E899F}" srcId="{421A22E3-2C9D-A948-AA93-F012EB778873}" destId="{857A8272-5467-EA4F-B7C4-F2C8E4A38500}" srcOrd="0" destOrd="0" parTransId="{482628D7-7A65-5B45-917B-2B2AFA9408A0}" sibTransId="{6DC90891-8BF3-6C4A-8F84-DA6C539AC6FC}"/>
    <dgm:cxn modelId="{2EFEAF3E-8BE1-6348-919B-5BA7D35CB183}" type="presOf" srcId="{857A8272-5467-EA4F-B7C4-F2C8E4A38500}" destId="{959B80BB-CE56-A74B-BC0A-49F0DA99B222}" srcOrd="0" destOrd="0" presId="urn:microsoft.com/office/officeart/2005/8/layout/vList5"/>
    <dgm:cxn modelId="{37FEA778-FF6A-4049-87A1-32E4D6E42AF7}" type="presOf" srcId="{421A22E3-2C9D-A948-AA93-F012EB778873}" destId="{69F5AFBC-97BB-5148-B382-2CAC9CF582AC}" srcOrd="0" destOrd="0" presId="urn:microsoft.com/office/officeart/2005/8/layout/vList5"/>
    <dgm:cxn modelId="{4F588D98-36B1-5D40-916F-075E582FFE3A}" srcId="{234C7F0A-4AFF-A843-A463-5D63B9409696}" destId="{1618445B-E6A0-9443-AFA6-22D1E6EF401E}" srcOrd="0" destOrd="0" parTransId="{CA2DEDF6-08DB-F946-AC1D-A72F2856C0AF}" sibTransId="{AEB2D71E-881B-F640-8165-C24AA5F99EE5}"/>
    <dgm:cxn modelId="{D9C7CA51-7D83-414E-B9B2-1E1F6FB28587}" srcId="{58F3E6F8-E3A6-C34D-866A-158802C2549E}" destId="{E068AD29-6955-224D-953B-6FF1659D6123}" srcOrd="0" destOrd="0" parTransId="{B5690CDA-2597-5245-8544-C407220E419D}" sibTransId="{604FF1D1-D600-954B-A8FE-8C07BDE5FCDF}"/>
    <dgm:cxn modelId="{96C27075-494B-BE4C-8713-E05212EA2BC3}" type="presOf" srcId="{0C06922D-DED4-574C-A901-65FA9F8A085C}" destId="{1A21F59A-1898-154B-97E1-54D9848F9FF2}" srcOrd="0" destOrd="0" presId="urn:microsoft.com/office/officeart/2005/8/layout/vList5"/>
    <dgm:cxn modelId="{6AC661C0-8BD4-4647-B5D8-CD9D19A8B5A7}" type="presOf" srcId="{234C7F0A-4AFF-A843-A463-5D63B9409696}" destId="{D48605BA-0993-E94E-ACEC-C4D63B19B049}" srcOrd="0" destOrd="0" presId="urn:microsoft.com/office/officeart/2005/8/layout/vList5"/>
    <dgm:cxn modelId="{0BB7457E-25C8-D840-A875-18FA4345E8C2}" type="presOf" srcId="{BE9D46CC-6784-254B-9320-C37BCB0CFE9D}" destId="{2078B181-74F0-F341-9DD2-4A1E39D6AB85}" srcOrd="0" destOrd="0" presId="urn:microsoft.com/office/officeart/2005/8/layout/vList5"/>
    <dgm:cxn modelId="{6B9D078F-6281-D747-A5E1-3B0507C90EF4}" srcId="{0C06922D-DED4-574C-A901-65FA9F8A085C}" destId="{58F3E6F8-E3A6-C34D-866A-158802C2549E}" srcOrd="1" destOrd="0" parTransId="{E037F659-835C-754C-9CA1-72A20CE13096}" sibTransId="{15FB2898-CF90-BC4B-A0C4-0827332AB237}"/>
    <dgm:cxn modelId="{B1FFEBA6-B82E-AD40-95C1-125E150FF9B2}" type="presOf" srcId="{1618445B-E6A0-9443-AFA6-22D1E6EF401E}" destId="{495FA9D2-C1BE-BD48-8FA0-52EA300523E3}" srcOrd="0" destOrd="0" presId="urn:microsoft.com/office/officeart/2005/8/layout/vList5"/>
    <dgm:cxn modelId="{D05F6590-9BA1-934D-9879-68E22FCFCCC5}" srcId="{0C06922D-DED4-574C-A901-65FA9F8A085C}" destId="{C4F4A688-99E4-5A4A-A98B-B4A0A680D8BD}" srcOrd="0" destOrd="0" parTransId="{004E7D8D-7FAB-BD42-999B-E839F4C89F3F}" sibTransId="{ED3846D2-2242-B84E-A144-29C674CCA639}"/>
    <dgm:cxn modelId="{A7953F54-323F-DD46-9562-A37E7665EA9E}" srcId="{0C06922D-DED4-574C-A901-65FA9F8A085C}" destId="{421A22E3-2C9D-A948-AA93-F012EB778873}" srcOrd="2" destOrd="0" parTransId="{FF444875-4F91-5540-BE2A-95CF4E23EBE9}" sibTransId="{A0966A88-EEC8-6247-96A7-EC5DCCB8D88F}"/>
    <dgm:cxn modelId="{4F33EEA8-EF4C-9045-9623-BA9E72F94DD9}" srcId="{C4F4A688-99E4-5A4A-A98B-B4A0A680D8BD}" destId="{BE9D46CC-6784-254B-9320-C37BCB0CFE9D}" srcOrd="0" destOrd="0" parTransId="{25CB3B24-014E-8942-973F-75245454C707}" sibTransId="{E8555F54-6F5D-E94F-804F-19EB68EC5A2D}"/>
    <dgm:cxn modelId="{FCE3949B-6FB0-6E44-91A1-0DCEBA2947CE}" type="presOf" srcId="{C4F4A688-99E4-5A4A-A98B-B4A0A680D8BD}" destId="{F88BEFAE-1D37-5E46-829D-0BF74BA4460A}" srcOrd="0" destOrd="0" presId="urn:microsoft.com/office/officeart/2005/8/layout/vList5"/>
    <dgm:cxn modelId="{604889ED-BF1E-6F45-ADF6-621F064EA14F}" srcId="{0C06922D-DED4-574C-A901-65FA9F8A085C}" destId="{234C7F0A-4AFF-A843-A463-5D63B9409696}" srcOrd="3" destOrd="0" parTransId="{38552E97-3C38-8F44-878C-CF326DB78A0C}" sibTransId="{BB608110-3903-FA4F-94A9-0AC94DC60388}"/>
    <dgm:cxn modelId="{A2182651-DE64-CE44-9874-902511C9D36E}" type="presParOf" srcId="{1A21F59A-1898-154B-97E1-54D9848F9FF2}" destId="{882CD154-212A-574A-AD4C-CEFF046D4BCE}" srcOrd="0" destOrd="0" presId="urn:microsoft.com/office/officeart/2005/8/layout/vList5"/>
    <dgm:cxn modelId="{D6CDD5D5-7412-2747-A2C6-DFEC5689B507}" type="presParOf" srcId="{882CD154-212A-574A-AD4C-CEFF046D4BCE}" destId="{F88BEFAE-1D37-5E46-829D-0BF74BA4460A}" srcOrd="0" destOrd="0" presId="urn:microsoft.com/office/officeart/2005/8/layout/vList5"/>
    <dgm:cxn modelId="{DB0B1187-D5A5-6A4F-AE4A-4E40774825A7}" type="presParOf" srcId="{882CD154-212A-574A-AD4C-CEFF046D4BCE}" destId="{2078B181-74F0-F341-9DD2-4A1E39D6AB85}" srcOrd="1" destOrd="0" presId="urn:microsoft.com/office/officeart/2005/8/layout/vList5"/>
    <dgm:cxn modelId="{1F9B87E1-3732-174E-BBA5-E0FDCD541600}" type="presParOf" srcId="{1A21F59A-1898-154B-97E1-54D9848F9FF2}" destId="{6D6764CC-947A-A843-90B7-D729D94CFCC1}" srcOrd="1" destOrd="0" presId="urn:microsoft.com/office/officeart/2005/8/layout/vList5"/>
    <dgm:cxn modelId="{D48227BE-7873-C34A-BEBD-EDC117645B3D}" type="presParOf" srcId="{1A21F59A-1898-154B-97E1-54D9848F9FF2}" destId="{60D1C050-B888-294D-93AB-F0D4BBEC7E1F}" srcOrd="2" destOrd="0" presId="urn:microsoft.com/office/officeart/2005/8/layout/vList5"/>
    <dgm:cxn modelId="{F7B69D6C-5AF5-D64B-9F9F-EC7D0CB1B04F}" type="presParOf" srcId="{60D1C050-B888-294D-93AB-F0D4BBEC7E1F}" destId="{9807454B-8CF7-8241-B167-8E96F596F3A6}" srcOrd="0" destOrd="0" presId="urn:microsoft.com/office/officeart/2005/8/layout/vList5"/>
    <dgm:cxn modelId="{64BBB710-8E7F-864B-8235-E4EB699E1C49}" type="presParOf" srcId="{60D1C050-B888-294D-93AB-F0D4BBEC7E1F}" destId="{72615C30-8A60-8248-918C-872A5E2DC2D8}" srcOrd="1" destOrd="0" presId="urn:microsoft.com/office/officeart/2005/8/layout/vList5"/>
    <dgm:cxn modelId="{77F0F3EB-D602-F544-9C3B-832FBB389C48}" type="presParOf" srcId="{1A21F59A-1898-154B-97E1-54D9848F9FF2}" destId="{8552773F-C745-D248-AEFF-7F9D97D600F0}" srcOrd="3" destOrd="0" presId="urn:microsoft.com/office/officeart/2005/8/layout/vList5"/>
    <dgm:cxn modelId="{7057E03C-D20C-554E-8234-57D3507E6CFD}" type="presParOf" srcId="{1A21F59A-1898-154B-97E1-54D9848F9FF2}" destId="{FBBF3A49-C45C-D645-9112-13068CDB08BA}" srcOrd="4" destOrd="0" presId="urn:microsoft.com/office/officeart/2005/8/layout/vList5"/>
    <dgm:cxn modelId="{8EACD810-F538-604B-95D5-6265A980408E}" type="presParOf" srcId="{FBBF3A49-C45C-D645-9112-13068CDB08BA}" destId="{69F5AFBC-97BB-5148-B382-2CAC9CF582AC}" srcOrd="0" destOrd="0" presId="urn:microsoft.com/office/officeart/2005/8/layout/vList5"/>
    <dgm:cxn modelId="{2D948701-6083-DE49-AE85-7B60920E9CE3}" type="presParOf" srcId="{FBBF3A49-C45C-D645-9112-13068CDB08BA}" destId="{959B80BB-CE56-A74B-BC0A-49F0DA99B222}" srcOrd="1" destOrd="0" presId="urn:microsoft.com/office/officeart/2005/8/layout/vList5"/>
    <dgm:cxn modelId="{46451A29-3048-054B-8EBA-2C20091732F6}" type="presParOf" srcId="{1A21F59A-1898-154B-97E1-54D9848F9FF2}" destId="{97FC33C1-B9CA-4440-80C3-C176A36F7F8F}" srcOrd="5" destOrd="0" presId="urn:microsoft.com/office/officeart/2005/8/layout/vList5"/>
    <dgm:cxn modelId="{839F989B-F19A-DB43-B966-90755754647B}" type="presParOf" srcId="{1A21F59A-1898-154B-97E1-54D9848F9FF2}" destId="{F3DCF390-80B5-6044-A728-061BB40275E3}" srcOrd="6" destOrd="0" presId="urn:microsoft.com/office/officeart/2005/8/layout/vList5"/>
    <dgm:cxn modelId="{4E4261A4-89B6-9347-901A-62A56D5E3B6E}" type="presParOf" srcId="{F3DCF390-80B5-6044-A728-061BB40275E3}" destId="{D48605BA-0993-E94E-ACEC-C4D63B19B049}" srcOrd="0" destOrd="0" presId="urn:microsoft.com/office/officeart/2005/8/layout/vList5"/>
    <dgm:cxn modelId="{06771690-F90D-F941-8075-A63713E9BD73}" type="presParOf" srcId="{F3DCF390-80B5-6044-A728-061BB40275E3}" destId="{495FA9D2-C1BE-BD48-8FA0-52EA300523E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93F79C-197A-CF40-87EC-CE7011349FD8}">
      <dsp:nvSpPr>
        <dsp:cNvPr id="0" name=""/>
        <dsp:cNvSpPr/>
      </dsp:nvSpPr>
      <dsp:spPr>
        <a:xfrm rot="5400000">
          <a:off x="4215163" y="-1761508"/>
          <a:ext cx="566137" cy="423363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/>
            <a:t>Women of child bearing age.</a:t>
          </a:r>
        </a:p>
      </dsp:txBody>
      <dsp:txXfrm rot="-5400000">
        <a:off x="2381417" y="99875"/>
        <a:ext cx="4205993" cy="510863"/>
      </dsp:txXfrm>
    </dsp:sp>
    <dsp:sp modelId="{9CEE5C98-F606-3942-9563-F5F9F75C949C}">
      <dsp:nvSpPr>
        <dsp:cNvPr id="0" name=""/>
        <dsp:cNvSpPr/>
      </dsp:nvSpPr>
      <dsp:spPr>
        <a:xfrm>
          <a:off x="0" y="1471"/>
          <a:ext cx="2381416" cy="707671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 dirty="0"/>
            <a:t>Participants/population</a:t>
          </a:r>
        </a:p>
      </dsp:txBody>
      <dsp:txXfrm>
        <a:off x="34546" y="36017"/>
        <a:ext cx="2312324" cy="638579"/>
      </dsp:txXfrm>
    </dsp:sp>
    <dsp:sp modelId="{5E74BF3B-8154-7741-ABA6-D76F3DA68C62}">
      <dsp:nvSpPr>
        <dsp:cNvPr id="0" name=""/>
        <dsp:cNvSpPr/>
      </dsp:nvSpPr>
      <dsp:spPr>
        <a:xfrm rot="5400000">
          <a:off x="4215163" y="-1018453"/>
          <a:ext cx="566137" cy="4233630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/>
            <a:t>Pregnancy; postpartum.</a:t>
          </a:r>
        </a:p>
      </dsp:txBody>
      <dsp:txXfrm rot="-5400000">
        <a:off x="2381417" y="842930"/>
        <a:ext cx="4205993" cy="510863"/>
      </dsp:txXfrm>
    </dsp:sp>
    <dsp:sp modelId="{331071BC-4103-D84D-9EC4-665B9816D31E}">
      <dsp:nvSpPr>
        <dsp:cNvPr id="0" name=""/>
        <dsp:cNvSpPr/>
      </dsp:nvSpPr>
      <dsp:spPr>
        <a:xfrm>
          <a:off x="0" y="744526"/>
          <a:ext cx="2381416" cy="707671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 dirty="0"/>
            <a:t>Exposure(s)</a:t>
          </a:r>
        </a:p>
      </dsp:txBody>
      <dsp:txXfrm>
        <a:off x="34546" y="779072"/>
        <a:ext cx="2312324" cy="638579"/>
      </dsp:txXfrm>
    </dsp:sp>
    <dsp:sp modelId="{2E0DD120-66B0-1E4D-8134-F5AECCA862A1}">
      <dsp:nvSpPr>
        <dsp:cNvPr id="0" name=""/>
        <dsp:cNvSpPr/>
      </dsp:nvSpPr>
      <dsp:spPr>
        <a:xfrm rot="5400000">
          <a:off x="4215163" y="-275398"/>
          <a:ext cx="566137" cy="4233630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/>
            <a:t>Non pregnant/ postpartum women.</a:t>
          </a:r>
        </a:p>
      </dsp:txBody>
      <dsp:txXfrm rot="-5400000">
        <a:off x="2381417" y="1585985"/>
        <a:ext cx="4205993" cy="510863"/>
      </dsp:txXfrm>
    </dsp:sp>
    <dsp:sp modelId="{FA9C712F-F88A-3545-A151-917A4DBAC1B0}">
      <dsp:nvSpPr>
        <dsp:cNvPr id="0" name=""/>
        <dsp:cNvSpPr/>
      </dsp:nvSpPr>
      <dsp:spPr>
        <a:xfrm>
          <a:off x="0" y="1487581"/>
          <a:ext cx="2381416" cy="707671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/>
            <a:t>Comparator(s)/control</a:t>
          </a:r>
        </a:p>
      </dsp:txBody>
      <dsp:txXfrm>
        <a:off x="34546" y="1522127"/>
        <a:ext cx="2312324" cy="638579"/>
      </dsp:txXfrm>
    </dsp:sp>
    <dsp:sp modelId="{E1E4E151-D6CA-364D-A329-5AA699EAC624}">
      <dsp:nvSpPr>
        <dsp:cNvPr id="0" name=""/>
        <dsp:cNvSpPr/>
      </dsp:nvSpPr>
      <dsp:spPr>
        <a:xfrm rot="5400000">
          <a:off x="4215163" y="467656"/>
          <a:ext cx="566137" cy="4233630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/>
            <a:t>IRR </a:t>
          </a:r>
          <a:r>
            <a:rPr lang="en-GB" sz="2000" kern="1200" dirty="0" smtClean="0"/>
            <a:t>or </a:t>
          </a:r>
          <a:r>
            <a:rPr lang="en-GB" sz="2000" kern="1200" dirty="0" err="1" smtClean="0"/>
            <a:t>OR</a:t>
          </a:r>
          <a:r>
            <a:rPr lang="en-GB" sz="2000" kern="1200" dirty="0" smtClean="0"/>
            <a:t> for </a:t>
          </a:r>
          <a:r>
            <a:rPr lang="en-GB" sz="2000" kern="1200" dirty="0"/>
            <a:t>tuberculosis</a:t>
          </a:r>
        </a:p>
      </dsp:txBody>
      <dsp:txXfrm rot="-5400000">
        <a:off x="2381417" y="2329040"/>
        <a:ext cx="4205993" cy="510863"/>
      </dsp:txXfrm>
    </dsp:sp>
    <dsp:sp modelId="{255EF8C4-19D2-6A40-B8BF-50C2A89EB65C}">
      <dsp:nvSpPr>
        <dsp:cNvPr id="0" name=""/>
        <dsp:cNvSpPr/>
      </dsp:nvSpPr>
      <dsp:spPr>
        <a:xfrm>
          <a:off x="0" y="2230636"/>
          <a:ext cx="2381416" cy="707671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/>
            <a:t>Outcome </a:t>
          </a:r>
        </a:p>
      </dsp:txBody>
      <dsp:txXfrm>
        <a:off x="34546" y="2265182"/>
        <a:ext cx="2312324" cy="6385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78B181-74F0-F341-9DD2-4A1E39D6AB85}">
      <dsp:nvSpPr>
        <dsp:cNvPr id="0" name=""/>
        <dsp:cNvSpPr/>
      </dsp:nvSpPr>
      <dsp:spPr>
        <a:xfrm rot="5400000">
          <a:off x="4178124" y="-1714081"/>
          <a:ext cx="642598" cy="4234752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500" kern="1200" dirty="0"/>
            <a:t>First author, year, country, journal of publication, study type, population, exposures, controls</a:t>
          </a:r>
        </a:p>
      </dsp:txBody>
      <dsp:txXfrm rot="-5400000">
        <a:off x="2382048" y="113364"/>
        <a:ext cx="4203383" cy="579860"/>
      </dsp:txXfrm>
    </dsp:sp>
    <dsp:sp modelId="{F88BEFAE-1D37-5E46-829D-0BF74BA4460A}">
      <dsp:nvSpPr>
        <dsp:cNvPr id="0" name=""/>
        <dsp:cNvSpPr/>
      </dsp:nvSpPr>
      <dsp:spPr>
        <a:xfrm>
          <a:off x="0" y="1670"/>
          <a:ext cx="2382048" cy="80324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/>
            <a:t>Study characteristics </a:t>
          </a:r>
        </a:p>
      </dsp:txBody>
      <dsp:txXfrm>
        <a:off x="39211" y="40881"/>
        <a:ext cx="2303626" cy="724826"/>
      </dsp:txXfrm>
    </dsp:sp>
    <dsp:sp modelId="{72615C30-8A60-8248-918C-872A5E2DC2D8}">
      <dsp:nvSpPr>
        <dsp:cNvPr id="0" name=""/>
        <dsp:cNvSpPr/>
      </dsp:nvSpPr>
      <dsp:spPr>
        <a:xfrm rot="5400000">
          <a:off x="4178124" y="-870671"/>
          <a:ext cx="642598" cy="4234752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500" kern="1200" dirty="0"/>
            <a:t>Age</a:t>
          </a:r>
        </a:p>
      </dsp:txBody>
      <dsp:txXfrm rot="-5400000">
        <a:off x="2382048" y="956774"/>
        <a:ext cx="4203383" cy="579860"/>
      </dsp:txXfrm>
    </dsp:sp>
    <dsp:sp modelId="{9807454B-8CF7-8241-B167-8E96F596F3A6}">
      <dsp:nvSpPr>
        <dsp:cNvPr id="0" name=""/>
        <dsp:cNvSpPr/>
      </dsp:nvSpPr>
      <dsp:spPr>
        <a:xfrm>
          <a:off x="0" y="845080"/>
          <a:ext cx="2382048" cy="803248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/>
            <a:t>Sample demographics </a:t>
          </a:r>
        </a:p>
      </dsp:txBody>
      <dsp:txXfrm>
        <a:off x="39211" y="884291"/>
        <a:ext cx="2303626" cy="724826"/>
      </dsp:txXfrm>
    </dsp:sp>
    <dsp:sp modelId="{959B80BB-CE56-A74B-BC0A-49F0DA99B222}">
      <dsp:nvSpPr>
        <dsp:cNvPr id="0" name=""/>
        <dsp:cNvSpPr/>
      </dsp:nvSpPr>
      <dsp:spPr>
        <a:xfrm rot="5400000">
          <a:off x="4178124" y="-27260"/>
          <a:ext cx="642598" cy="4234752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500" kern="1200"/>
            <a:t>HIV status</a:t>
          </a:r>
        </a:p>
      </dsp:txBody>
      <dsp:txXfrm rot="-5400000">
        <a:off x="2382048" y="1800185"/>
        <a:ext cx="4203383" cy="579860"/>
      </dsp:txXfrm>
    </dsp:sp>
    <dsp:sp modelId="{69F5AFBC-97BB-5148-B382-2CAC9CF582AC}">
      <dsp:nvSpPr>
        <dsp:cNvPr id="0" name=""/>
        <dsp:cNvSpPr/>
      </dsp:nvSpPr>
      <dsp:spPr>
        <a:xfrm>
          <a:off x="0" y="1688491"/>
          <a:ext cx="2382048" cy="803248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/>
            <a:t>Sample characteristics </a:t>
          </a:r>
        </a:p>
      </dsp:txBody>
      <dsp:txXfrm>
        <a:off x="39211" y="1727702"/>
        <a:ext cx="2303626" cy="724826"/>
      </dsp:txXfrm>
    </dsp:sp>
    <dsp:sp modelId="{495FA9D2-C1BE-BD48-8FA0-52EA300523E3}">
      <dsp:nvSpPr>
        <dsp:cNvPr id="0" name=""/>
        <dsp:cNvSpPr/>
      </dsp:nvSpPr>
      <dsp:spPr>
        <a:xfrm rot="5400000">
          <a:off x="4178124" y="816149"/>
          <a:ext cx="642598" cy="4234752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500" kern="1200"/>
            <a:t>Active TB cases, IRR, OR</a:t>
          </a:r>
        </a:p>
      </dsp:txBody>
      <dsp:txXfrm rot="-5400000">
        <a:off x="2382048" y="2643595"/>
        <a:ext cx="4203383" cy="579860"/>
      </dsp:txXfrm>
    </dsp:sp>
    <dsp:sp modelId="{D48605BA-0993-E94E-ACEC-C4D63B19B049}">
      <dsp:nvSpPr>
        <dsp:cNvPr id="0" name=""/>
        <dsp:cNvSpPr/>
      </dsp:nvSpPr>
      <dsp:spPr>
        <a:xfrm>
          <a:off x="0" y="2531901"/>
          <a:ext cx="2382048" cy="803248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200" kern="1200"/>
            <a:t>Outcome data </a:t>
          </a:r>
        </a:p>
      </dsp:txBody>
      <dsp:txXfrm>
        <a:off x="39211" y="2571112"/>
        <a:ext cx="2303626" cy="7248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3.jpg>
</file>

<file path=ppt/media/image14.jpg>
</file>

<file path=ppt/media/image15.png>
</file>

<file path=ppt/media/image16.jpg>
</file>

<file path=ppt/media/image2.jpg>
</file>

<file path=ppt/media/image20.jpg>
</file>

<file path=ppt/media/image21.jpg>
</file>

<file path=ppt/media/image22.jp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62B2C-F7BD-B443-A251-9C641077436E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59C1-DC2D-9B4F-8A26-F77A04CF8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73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global predominance of TB in men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well documented higher prevalence of HIV in young women</a:t>
            </a:r>
          </a:p>
          <a:p>
            <a:r>
              <a:rPr lang="en-GB" dirty="0"/>
              <a:t>increased risk of TB during pregnancy </a:t>
            </a:r>
          </a:p>
          <a:p>
            <a:pPr lvl="1"/>
            <a:r>
              <a:rPr lang="en-GB" dirty="0"/>
              <a:t>Immunological changes associated with pregnancy </a:t>
            </a:r>
          </a:p>
          <a:p>
            <a:pPr lvl="3"/>
            <a:r>
              <a:rPr lang="en-GB" dirty="0"/>
              <a:t>opportunity for mycobacterial infection or re-activation</a:t>
            </a:r>
          </a:p>
          <a:p>
            <a:r>
              <a:rPr lang="en-GB" dirty="0"/>
              <a:t>no studies that systematically assessed the direct relationship of pregnancy and the risk of tuberculosis</a:t>
            </a:r>
          </a:p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4906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764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232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25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all study types</a:t>
            </a:r>
            <a:r>
              <a:rPr lang="en-GB" baseline="0" dirty="0"/>
              <a:t> relevant control groups were required for estimation of IRR or ORs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05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992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880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341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10.42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605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Burden may well be under-estimated – substantial in light</a:t>
            </a:r>
            <a:r>
              <a:rPr lang="en-GB" baseline="0" dirty="0" smtClean="0"/>
              <a:t> of adverse outcomes and potential impact on practical decisions on policies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283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70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830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0FEF0-AF1C-8445-93F3-F107789D0540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2D1AA-D968-6E46-949B-8278FE317402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5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32288-7D4C-0B45-81A6-2DCDB3ED167F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5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A623D-AE39-0144-ABC4-8B6DCDEB26A3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5484F-964B-364B-9273-80D93A6F7E7C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D7E3C-770E-224B-8ED9-F66FFC56F5A8}" type="datetime1">
              <a:rPr lang="en-GB" smtClean="0"/>
              <a:t>24/10/2019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7E531-4AB3-D943-ACAF-1B40091D673F}" type="datetime1">
              <a:rPr lang="en-GB" smtClean="0"/>
              <a:t>24/10/2019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E3274-7628-A84A-BB03-A71011FC744B}" type="datetime1">
              <a:rPr lang="en-GB" smtClean="0"/>
              <a:t>24/10/2019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5CF7-957E-B84A-AC3F-11650D0EE131}" type="datetime1">
              <a:rPr lang="en-GB" smtClean="0"/>
              <a:t>24/10/2019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00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0B4B7-FEB1-7F48-9076-6D7C3709706F}" type="datetime1">
              <a:rPr lang="en-GB" smtClean="0"/>
              <a:t>24/10/2019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19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B6B74-1C0C-2C4A-AE10-8DF3919679F6}" type="datetime1">
              <a:rPr lang="en-GB" smtClean="0"/>
              <a:t>24/10/2019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1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A0FEB-A231-3F4D-AD61-04130EDAF222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B7F3DD9-2E26-6F43-8FEA-5DE45F4CFF35}"/>
              </a:ext>
            </a:extLst>
          </p:cNvPr>
          <p:cNvSpPr txBox="1"/>
          <p:nvPr/>
        </p:nvSpPr>
        <p:spPr>
          <a:xfrm>
            <a:off x="548640" y="1401105"/>
            <a:ext cx="6793992" cy="190698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3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Revisiting the burden of TB in pregnant and post-partum women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74D126-700E-0344-9B41-93C07912CFE9}"/>
              </a:ext>
            </a:extLst>
          </p:cNvPr>
          <p:cNvSpPr txBox="1"/>
          <p:nvPr/>
        </p:nvSpPr>
        <p:spPr>
          <a:xfrm>
            <a:off x="687624" y="3520800"/>
            <a:ext cx="6615047" cy="6052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>
              <a:lnSpc>
                <a:spcPct val="114000"/>
              </a:lnSpc>
              <a:spcAft>
                <a:spcPts val="1400"/>
              </a:spcAft>
            </a:pP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Nyasha Mafirakureva, Anna </a:t>
            </a:r>
            <a:r>
              <a:rPr lang="en-GB" sz="1800" spc="-3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Cartledge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800" spc="-3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Isobella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Bradshaw, A </a:t>
            </a:r>
            <a:r>
              <a:rPr lang="en-GB" sz="1800" spc="-3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Bekker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800" spc="-3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Lele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spc="-3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Rangaka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Pete Dodd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CE7CE-300D-1146-BF63-CED61253D4F6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00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14"/>
          <a:stretch/>
        </p:blipFill>
        <p:spPr>
          <a:xfrm>
            <a:off x="1144693" y="709699"/>
            <a:ext cx="6324078" cy="3787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7700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postpartum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/>
          <a:p>
            <a:fld id="{1E100511-F34D-504A-853F-EB943DF11466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64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197864" y="1203768"/>
            <a:ext cx="6793992" cy="272005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2000"/>
              </a:spcAft>
            </a:pPr>
            <a:r>
              <a:rPr lang="en-US" sz="4000" b="1" dirty="0">
                <a:solidFill>
                  <a:srgbClr val="FCEA10"/>
                </a:solidFill>
                <a:latin typeface="Arial Narrow" charset="0"/>
                <a:ea typeface="Arial Narrow" charset="0"/>
                <a:cs typeface="Arial Narrow" charset="0"/>
              </a:rPr>
              <a:t>Estimating the burden of TB disease among pregnant and post-partum women</a:t>
            </a:r>
            <a:endParaRPr lang="en-US" sz="3500" b="1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9624-656A-EA43-878D-4DE49E26A638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589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479563-3553-444B-9733-6078A51B0A13}"/>
              </a:ext>
            </a:extLst>
          </p:cNvPr>
          <p:cNvSpPr txBox="1"/>
          <p:nvPr/>
        </p:nvSpPr>
        <p:spPr>
          <a:xfrm>
            <a:off x="1939573" y="319619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 smtClean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Burden e</a:t>
            </a:r>
            <a:r>
              <a:rPr lang="en-US" sz="2600" b="1" dirty="0" smtClean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stimation </a:t>
            </a:r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approach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B9D9C-F916-434F-8D49-E672EFBB0F99}" type="datetime1">
              <a:rPr lang="en-GB" smtClean="0"/>
              <a:t>24/10/2019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08"/>
          <a:stretch/>
        </p:blipFill>
        <p:spPr>
          <a:xfrm>
            <a:off x="866986" y="748802"/>
            <a:ext cx="7541667" cy="409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72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E252E5-292E-C84A-BA13-45B174B44A75}"/>
              </a:ext>
            </a:extLst>
          </p:cNvPr>
          <p:cNvSpPr txBox="1"/>
          <p:nvPr/>
        </p:nvSpPr>
        <p:spPr>
          <a:xfrm>
            <a:off x="549685" y="740922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GB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Total number of active tuberculosis </a:t>
            </a:r>
            <a:r>
              <a:rPr lang="en-GB" sz="2600" b="1" dirty="0" smtClean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cases</a:t>
            </a:r>
            <a:endParaRPr lang="en-US" sz="26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3EBDD-FE6D-EB46-A961-FB1F9FCE4A3B}" type="datetime1">
              <a:rPr lang="en-GB" smtClean="0"/>
              <a:t>24/10/2019</a:t>
            </a:fld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4623627"/>
              </p:ext>
            </p:extLst>
          </p:nvPr>
        </p:nvGraphicFramePr>
        <p:xfrm>
          <a:off x="690366" y="1309299"/>
          <a:ext cx="7776300" cy="33115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2100">
                  <a:extLst>
                    <a:ext uri="{9D8B030D-6E8A-4147-A177-3AD203B41FA5}">
                      <a16:colId xmlns:a16="http://schemas.microsoft.com/office/drawing/2014/main" val="2499544396"/>
                    </a:ext>
                  </a:extLst>
                </a:gridCol>
                <a:gridCol w="2592100">
                  <a:extLst>
                    <a:ext uri="{9D8B030D-6E8A-4147-A177-3AD203B41FA5}">
                      <a16:colId xmlns:a16="http://schemas.microsoft.com/office/drawing/2014/main" val="65678681"/>
                    </a:ext>
                  </a:extLst>
                </a:gridCol>
                <a:gridCol w="2592100">
                  <a:extLst>
                    <a:ext uri="{9D8B030D-6E8A-4147-A177-3AD203B41FA5}">
                      <a16:colId xmlns:a16="http://schemas.microsoft.com/office/drawing/2014/main" val="3628415448"/>
                    </a:ext>
                  </a:extLst>
                </a:gridCol>
              </a:tblGrid>
              <a:tr h="175595">
                <a:tc rowSpan="2">
                  <a:txBody>
                    <a:bodyPr/>
                    <a:lstStyle/>
                    <a:p>
                      <a:r>
                        <a:rPr lang="en-GB" sz="1800" dirty="0">
                          <a:latin typeface="Arial Narrow" panose="020B0606020202030204" pitchFamily="34" charset="0"/>
                        </a:rPr>
                        <a:t>WHO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Arial Narrow" panose="020B0606020202030204" pitchFamily="34" charset="0"/>
                        </a:rPr>
                        <a:t>Pregnancy</a:t>
                      </a:r>
                      <a:r>
                        <a:rPr lang="en-GB" sz="1800" baseline="0" dirty="0">
                          <a:latin typeface="Arial Narrow" panose="020B0606020202030204" pitchFamily="34" charset="0"/>
                        </a:rPr>
                        <a:t> </a:t>
                      </a:r>
                      <a:endParaRPr lang="en-GB" sz="1800" dirty="0">
                        <a:latin typeface="Arial Narrow" panose="020B060602020203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atin typeface="Arial Narrow" panose="020B0606020202030204" pitchFamily="34" charset="0"/>
                        </a:rPr>
                        <a:t>Postpartum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2717147"/>
                  </a:ext>
                </a:extLst>
              </a:tr>
              <a:tr h="327325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b="1" dirty="0">
                          <a:latin typeface="Arial Narrow" panose="020B0606020202030204" pitchFamily="34" charset="0"/>
                        </a:rPr>
                        <a:t>Mean (95% uncertainty range)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b="1" dirty="0">
                          <a:latin typeface="Arial Narrow" panose="020B0606020202030204" pitchFamily="34" charset="0"/>
                        </a:rPr>
                        <a:t>Mean (95% uncertainty range)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15771328"/>
                  </a:ext>
                </a:extLst>
              </a:tr>
              <a:tr h="284637">
                <a:tc>
                  <a:txBody>
                    <a:bodyPr/>
                    <a:lstStyle/>
                    <a:p>
                      <a:r>
                        <a:rPr lang="en-GB" sz="1600" b="0" dirty="0">
                          <a:latin typeface="Arial Narrow" panose="020B0606020202030204" pitchFamily="34" charset="0"/>
                        </a:rPr>
                        <a:t>All countries combined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150 600 (119 800, 181 300) 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49 000(39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000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, 59 000)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4681502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AFR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60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900 (48 300, 73 400) 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19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000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(15 700,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23 900)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94465833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AMR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3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000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(2 500,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3 500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) 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1000 (800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,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100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)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6204461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EMR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16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300 (9 000, 23 500) 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5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300 (2 900, 7 700)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58339931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EUR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800 (2 100, 3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500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900 (700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, 1 100)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17322773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SEA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54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300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(27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700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,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81 000)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17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700 (9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000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, 26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400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)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0684594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WPR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13 300 (8 500, 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18 200)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300 (2 800, 5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900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75798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463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68207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GB" sz="2600" b="1" dirty="0" smtClean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Estimated burden </a:t>
            </a:r>
            <a:r>
              <a:rPr lang="en-GB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across WHO regions</a:t>
            </a:r>
            <a:endParaRPr lang="en-US" sz="26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6C7E-6956-5649-99C0-4B9B4A1C3A53}" type="datetime1">
              <a:rPr lang="en-GB" smtClean="0"/>
              <a:t>24/10/2019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896" y="1073917"/>
            <a:ext cx="6855696" cy="37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40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654986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Global burden of TB disease during pregnancy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37EC0-1C9E-E34F-9397-C870CE003A36}" type="datetime1">
              <a:rPr lang="en-GB" smtClean="0"/>
              <a:t>24/10/2019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96" b="3146"/>
          <a:stretch/>
        </p:blipFill>
        <p:spPr>
          <a:xfrm>
            <a:off x="549685" y="1107784"/>
            <a:ext cx="8131396" cy="367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6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74980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Global burden of TB disease during postpartum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34F5B-B427-6C4C-B4A0-C8847A132479}" type="datetime1">
              <a:rPr lang="en-GB" smtClean="0"/>
              <a:t>24/10/2019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97" b="2998"/>
          <a:stretch/>
        </p:blipFill>
        <p:spPr>
          <a:xfrm>
            <a:off x="628650" y="1153908"/>
            <a:ext cx="8121213" cy="367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93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E252E5-292E-C84A-BA13-45B174B44A75}"/>
              </a:ext>
            </a:extLst>
          </p:cNvPr>
          <p:cNvSpPr txBox="1"/>
          <p:nvPr/>
        </p:nvSpPr>
        <p:spPr>
          <a:xfrm>
            <a:off x="549685" y="88993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Summary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26CB8E-6462-7F49-B734-C3424E0D5C47}"/>
              </a:ext>
            </a:extLst>
          </p:cNvPr>
          <p:cNvSpPr txBox="1"/>
          <p:nvPr/>
        </p:nvSpPr>
        <p:spPr>
          <a:xfrm>
            <a:off x="549685" y="1546009"/>
            <a:ext cx="6615047" cy="261411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The burden of TB during pregnancy and postpartum is substantial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Evidence </a:t>
            </a: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the risk of </a:t>
            </a: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 </a:t>
            </a: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pregnancy &amp; postpartum is still </a:t>
            </a: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uncertain</a:t>
            </a:r>
            <a:endParaRPr lang="en-GB" sz="1400" spc="-3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GB" sz="12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imited amount/quality </a:t>
            </a: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studies 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Further </a:t>
            </a: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work </a:t>
            </a: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required to </a:t>
            </a: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improve </a:t>
            </a: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estimates</a:t>
            </a:r>
          </a:p>
          <a:p>
            <a:pPr marL="628650" lvl="1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including HIV in the burden </a:t>
            </a:r>
            <a:r>
              <a:rPr lang="en-GB" sz="12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estimation</a:t>
            </a:r>
          </a:p>
          <a:p>
            <a:pPr marL="628650" lvl="1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2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TB pregnancy registries</a:t>
            </a:r>
            <a:endParaRPr lang="en-US" sz="1200" spc="-3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 Narrow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US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R</a:t>
            </a:r>
            <a:r>
              <a:rPr lang="en-US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equired for informing practical decisions on policy</a:t>
            </a:r>
            <a:endParaRPr lang="en-GB" sz="1400" spc="-30" dirty="0" smtClea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 Narrow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FD83-7397-0D44-9273-B0BB7AC49247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094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E252E5-292E-C84A-BA13-45B174B44A75}"/>
              </a:ext>
            </a:extLst>
          </p:cNvPr>
          <p:cNvSpPr txBox="1"/>
          <p:nvPr/>
        </p:nvSpPr>
        <p:spPr>
          <a:xfrm>
            <a:off x="549685" y="88993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 smtClean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Acknowledgements</a:t>
            </a:r>
            <a:endParaRPr lang="en-US" sz="26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FD83-7397-0D44-9273-B0BB7AC49247}" type="datetime1">
              <a:rPr lang="en-GB" smtClean="0"/>
              <a:t>24/10/2019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223" y="1317351"/>
            <a:ext cx="5831163" cy="34499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850" y="1317351"/>
            <a:ext cx="2223536" cy="898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553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197864" y="1203768"/>
            <a:ext cx="6793992" cy="272005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2000"/>
              </a:spcAft>
            </a:pPr>
            <a:r>
              <a:rPr lang="en-US" sz="4000" b="1" dirty="0" smtClean="0">
                <a:solidFill>
                  <a:srgbClr val="FCEA10"/>
                </a:solidFill>
                <a:latin typeface="Arial Narrow" charset="0"/>
                <a:ea typeface="Arial Narrow" charset="0"/>
                <a:cs typeface="Arial Narrow" charset="0"/>
              </a:rPr>
              <a:t>Slide deck</a:t>
            </a:r>
            <a:endParaRPr lang="en-US" sz="3500" b="1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9624-656A-EA43-878D-4DE49E26A638}" type="datetime1">
              <a:rPr lang="en-GB" smtClean="0"/>
              <a:t>24/10/2019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244" y="711844"/>
            <a:ext cx="6854612" cy="405541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679" y="711845"/>
            <a:ext cx="2613797" cy="1055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188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1113455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Background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722111"/>
            <a:ext cx="6615047" cy="247644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 is the leading infectious disease killer, above HIV/AIDS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HIV/AIDs &amp; pregnancy/postpartum increase risk of TB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</a:t>
            </a: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evidence on the risk &amp; burden of TB in </a:t>
            </a: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pregnancy/postpartum</a:t>
            </a:r>
          </a:p>
          <a:p>
            <a:pPr marL="628650" lvl="1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2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maternal </a:t>
            </a: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 associated with negative outcomes (mortality, unfavourable pregnancy outcomes, infant TB)</a:t>
            </a:r>
          </a:p>
          <a:p>
            <a:pPr marL="628650" lvl="1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GB" sz="12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nclear </a:t>
            </a: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risk/benefit trade-off of </a:t>
            </a:r>
            <a:r>
              <a:rPr lang="en-GB" sz="12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interventions</a:t>
            </a:r>
          </a:p>
          <a:p>
            <a:pPr marL="971550" lvl="2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1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IPT </a:t>
            </a: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pregnancy/postpartum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5EBE71-FEA5-5543-86EC-ABB8CDE34D8A}"/>
              </a:ext>
            </a:extLst>
          </p:cNvPr>
          <p:cNvSpPr txBox="1"/>
          <p:nvPr/>
        </p:nvSpPr>
        <p:spPr>
          <a:xfrm>
            <a:off x="226313" y="4240101"/>
            <a:ext cx="3252814" cy="237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20032"/>
            <a:r>
              <a:rPr lang="en-GB" sz="840" b="1" dirty="0">
                <a:solidFill>
                  <a:prstClr val="black"/>
                </a:solidFill>
                <a:latin typeface="Calibri" panose="020F0502020204030204"/>
              </a:rPr>
              <a:t>WHO Global TB report 2018, Bates et al. 2015, </a:t>
            </a:r>
            <a:r>
              <a:rPr lang="en-GB" sz="945" b="1" dirty="0" err="1">
                <a:solidFill>
                  <a:prstClr val="black"/>
                </a:solidFill>
                <a:latin typeface="Calibri" panose="020F0502020204030204"/>
              </a:rPr>
              <a:t>Getahun</a:t>
            </a:r>
            <a:r>
              <a:rPr lang="en-GB" sz="945" b="1" dirty="0">
                <a:solidFill>
                  <a:prstClr val="black"/>
                </a:solidFill>
                <a:latin typeface="Calibri" panose="020F0502020204030204"/>
              </a:rPr>
              <a:t> et al. 2012</a:t>
            </a:r>
            <a:endParaRPr lang="en-GB" sz="840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0D7B2-CFFB-484C-8737-78728A609A6F}" type="datetime1">
              <a:rPr lang="en-GB" smtClean="0"/>
              <a:t>24/10/2019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920EBC-EEF6-8244-879F-918B171DF4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19" r="28011"/>
          <a:stretch/>
        </p:blipFill>
        <p:spPr>
          <a:xfrm>
            <a:off x="6994838" y="937537"/>
            <a:ext cx="2145100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260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751758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Burden of TB during pregnancy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634D5F-C87E-E54A-B40F-0AA1AAD2E7E0}"/>
              </a:ext>
            </a:extLst>
          </p:cNvPr>
          <p:cNvSpPr txBox="1"/>
          <p:nvPr/>
        </p:nvSpPr>
        <p:spPr>
          <a:xfrm>
            <a:off x="549685" y="1221900"/>
            <a:ext cx="6615047" cy="29123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sparse data regarding TB during pregnancy and postpartum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prevalence</a:t>
            </a:r>
            <a:endParaRPr lang="en-GB" sz="1400" spc="-3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of available data </a:t>
            </a:r>
          </a:p>
          <a:p>
            <a:pPr marL="971550" lvl="2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0.06% to 0.25% in low-burden countries</a:t>
            </a:r>
          </a:p>
          <a:p>
            <a:pPr marL="971550" lvl="2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0.07% to 0.5% HIV-negative women in high-burden countries</a:t>
            </a:r>
          </a:p>
          <a:p>
            <a:pPr marL="971550" lvl="2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0.7% to 11% HIV-positive women in high-burden countries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epidemiological modelling study </a:t>
            </a: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210 per 100,000 pregnant women globally in 2011 (95% </a:t>
            </a:r>
            <a:r>
              <a:rPr lang="en-GB" sz="11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 </a:t>
            </a: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180–240)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316107-C371-A949-836D-5922B47D064A}"/>
              </a:ext>
            </a:extLst>
          </p:cNvPr>
          <p:cNvSpPr txBox="1"/>
          <p:nvPr/>
        </p:nvSpPr>
        <p:spPr>
          <a:xfrm>
            <a:off x="4876870" y="4849863"/>
            <a:ext cx="42671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 err="1"/>
              <a:t>Odayar</a:t>
            </a:r>
            <a:r>
              <a:rPr lang="en-GB" sz="1200" b="1" dirty="0"/>
              <a:t> et al. </a:t>
            </a:r>
            <a:r>
              <a:rPr lang="en-GB" sz="1200" b="1" dirty="0" smtClean="0"/>
              <a:t>2018, </a:t>
            </a:r>
            <a:r>
              <a:rPr lang="en-GB" sz="1200" b="1" dirty="0" err="1" smtClean="0"/>
              <a:t>Sugarman</a:t>
            </a:r>
            <a:r>
              <a:rPr lang="en-GB" sz="1200" b="1" dirty="0" smtClean="0"/>
              <a:t> et al. 2014, </a:t>
            </a:r>
            <a:r>
              <a:rPr lang="en-GB" sz="1200" b="1" dirty="0" err="1"/>
              <a:t>Mathad</a:t>
            </a:r>
            <a:r>
              <a:rPr lang="en-GB" sz="1200" b="1" dirty="0"/>
              <a:t> &amp; Gupta 2012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3B830-4336-5848-A545-0C696B059C65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03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756693" y="27593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Title goes here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DC54066-2906-0049-B6FB-94620025B5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653610"/>
              </p:ext>
            </p:extLst>
          </p:nvPr>
        </p:nvGraphicFramePr>
        <p:xfrm>
          <a:off x="54864" y="266786"/>
          <a:ext cx="8997697" cy="4615246"/>
        </p:xfrm>
        <a:graphic>
          <a:graphicData uri="http://schemas.openxmlformats.org/drawingml/2006/table">
            <a:tbl>
              <a:tblPr bandRow="1"/>
              <a:tblGrid>
                <a:gridCol w="721482">
                  <a:extLst>
                    <a:ext uri="{9D8B030D-6E8A-4147-A177-3AD203B41FA5}">
                      <a16:colId xmlns:a16="http://schemas.microsoft.com/office/drawing/2014/main" val="883618272"/>
                    </a:ext>
                  </a:extLst>
                </a:gridCol>
                <a:gridCol w="457233">
                  <a:extLst>
                    <a:ext uri="{9D8B030D-6E8A-4147-A177-3AD203B41FA5}">
                      <a16:colId xmlns:a16="http://schemas.microsoft.com/office/drawing/2014/main" val="2311858"/>
                    </a:ext>
                  </a:extLst>
                </a:gridCol>
                <a:gridCol w="695624">
                  <a:extLst>
                    <a:ext uri="{9D8B030D-6E8A-4147-A177-3AD203B41FA5}">
                      <a16:colId xmlns:a16="http://schemas.microsoft.com/office/drawing/2014/main" val="1192723431"/>
                    </a:ext>
                  </a:extLst>
                </a:gridCol>
                <a:gridCol w="1340793">
                  <a:extLst>
                    <a:ext uri="{9D8B030D-6E8A-4147-A177-3AD203B41FA5}">
                      <a16:colId xmlns:a16="http://schemas.microsoft.com/office/drawing/2014/main" val="3422257583"/>
                    </a:ext>
                  </a:extLst>
                </a:gridCol>
                <a:gridCol w="843200">
                  <a:extLst>
                    <a:ext uri="{9D8B030D-6E8A-4147-A177-3AD203B41FA5}">
                      <a16:colId xmlns:a16="http://schemas.microsoft.com/office/drawing/2014/main" val="14210074"/>
                    </a:ext>
                  </a:extLst>
                </a:gridCol>
                <a:gridCol w="1034291">
                  <a:extLst>
                    <a:ext uri="{9D8B030D-6E8A-4147-A177-3AD203B41FA5}">
                      <a16:colId xmlns:a16="http://schemas.microsoft.com/office/drawing/2014/main" val="1247168486"/>
                    </a:ext>
                  </a:extLst>
                </a:gridCol>
                <a:gridCol w="625618">
                  <a:extLst>
                    <a:ext uri="{9D8B030D-6E8A-4147-A177-3AD203B41FA5}">
                      <a16:colId xmlns:a16="http://schemas.microsoft.com/office/drawing/2014/main" val="1755391876"/>
                    </a:ext>
                  </a:extLst>
                </a:gridCol>
                <a:gridCol w="709498">
                  <a:extLst>
                    <a:ext uri="{9D8B030D-6E8A-4147-A177-3AD203B41FA5}">
                      <a16:colId xmlns:a16="http://schemas.microsoft.com/office/drawing/2014/main" val="2942827214"/>
                    </a:ext>
                  </a:extLst>
                </a:gridCol>
                <a:gridCol w="1097988">
                  <a:extLst>
                    <a:ext uri="{9D8B030D-6E8A-4147-A177-3AD203B41FA5}">
                      <a16:colId xmlns:a16="http://schemas.microsoft.com/office/drawing/2014/main" val="3182873563"/>
                    </a:ext>
                  </a:extLst>
                </a:gridCol>
                <a:gridCol w="693730">
                  <a:extLst>
                    <a:ext uri="{9D8B030D-6E8A-4147-A177-3AD203B41FA5}">
                      <a16:colId xmlns:a16="http://schemas.microsoft.com/office/drawing/2014/main" val="2523085728"/>
                    </a:ext>
                  </a:extLst>
                </a:gridCol>
                <a:gridCol w="778240">
                  <a:extLst>
                    <a:ext uri="{9D8B030D-6E8A-4147-A177-3AD203B41FA5}">
                      <a16:colId xmlns:a16="http://schemas.microsoft.com/office/drawing/2014/main" val="3491640180"/>
                    </a:ext>
                  </a:extLst>
                </a:gridCol>
              </a:tblGrid>
              <a:tr h="41616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First author, year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years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Country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Population, setting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Control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HIV status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Mean age and SD/range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TB case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Postpartum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Quality assessment</a:t>
                      </a:r>
                      <a:endParaRPr lang="en-GB" sz="105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2053528"/>
                  </a:ext>
                </a:extLst>
              </a:tr>
              <a:tr h="33202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 err="1">
                          <a:effectLst/>
                        </a:rPr>
                        <a:t>Bothamley</a:t>
                      </a:r>
                      <a:r>
                        <a:rPr lang="en-GB" sz="900" dirty="0">
                          <a:effectLst/>
                        </a:rPr>
                        <a:t>, 2016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2008-2013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>
                          <a:effectLst/>
                        </a:rPr>
                        <a:t>Europe and the USA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All patients with TB seen at 13 different clinics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Cross sectional survey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3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907849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Crampin, 2004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1996-2001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Malawi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TB patients of both genders identified via “enhanced passive surveillance”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Field based random sampling of the community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Cases: 32%- 68%+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Control: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86%- 14%+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smear, culture or biopsy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9618458"/>
                  </a:ext>
                </a:extLst>
              </a:tr>
              <a:tr h="82272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Espinal, 1996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1992-1994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Dominican Republic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Women aged 15-44 with newly diagnosed active TB seen at 4 different facilities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Recruited at the National Laboratory of Public Health when they presented for anon HIV testing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Must have all of: typical signs and symptoms of TB, &gt;1 smear of </a:t>
                      </a:r>
                      <a:r>
                        <a:rPr lang="en-GB" sz="900" dirty="0" err="1">
                          <a:effectLst/>
                        </a:rPr>
                        <a:t>resp</a:t>
                      </a:r>
                      <a:r>
                        <a:rPr lang="en-GB" sz="900" dirty="0">
                          <a:effectLst/>
                        </a:rPr>
                        <a:t> tract secretions + for AFB, no history of prior TB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NA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224001"/>
                  </a:ext>
                </a:extLst>
              </a:tr>
              <a:tr h="66727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Odayar, 2018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2013-2014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South Africa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Women at a large public sector primary health care facility, HIV+ women during pregnancy or postpartum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cohort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29 at enrolment IQR 26-33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smear microscopy, TB culture, CXR abnormalities consistent with TB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286043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Rendell, 2016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Mongolia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Data collected on pregnant women diagnosed from TB from central TB dispensaries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case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&lt;0.1%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Pregnant women with TB: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27 (SD +/- 5.6, range 18-43)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Based on microbiological results or symptoms and CXR findings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9942394"/>
                  </a:ext>
                </a:extLst>
              </a:tr>
              <a:tr h="693614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Zenner, 2012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1996-2008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United Kingdom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women with pregnancies that occur within the time period studies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Cohort study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Self-controlled case series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At pregnancy: 29.5 (range 13-50)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culture, presence of clinical/radiological signs, symptoms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6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710795"/>
                  </a:ext>
                </a:extLst>
              </a:tr>
            </a:tbl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DA460-526C-A541-B88A-4D5D88DB3752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176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pregnancy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F13F24-DAAD-AF46-A6F8-8559BF80961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37" b="3570"/>
          <a:stretch/>
        </p:blipFill>
        <p:spPr>
          <a:xfrm>
            <a:off x="1755645" y="544382"/>
            <a:ext cx="5385820" cy="4599117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2E3E8-BE75-0844-A35A-3C8F04733C00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657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postpartum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C5FED4-BD69-054B-A251-04E51806EEA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0" b="3720"/>
          <a:stretch/>
        </p:blipFill>
        <p:spPr>
          <a:xfrm>
            <a:off x="1985292" y="485569"/>
            <a:ext cx="5474719" cy="4657932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266E7-13C4-EC4A-B488-04C0DF9C11ED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74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Objectives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B779DC-BE24-5748-9D97-231E492082A6}"/>
              </a:ext>
            </a:extLst>
          </p:cNvPr>
          <p:cNvSpPr txBox="1"/>
          <p:nvPr/>
        </p:nvSpPr>
        <p:spPr>
          <a:xfrm>
            <a:off x="549685" y="1783070"/>
            <a:ext cx="6615047" cy="183255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perform a rapid review and meta-analysis of the data available in order to quantify the risk of TB during pregnancy and postpartum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global and country-level burden of TB disease among pregnant and post-partum women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</a:t>
            </a:r>
            <a:r>
              <a:rPr lang="en-GB" sz="1400" b="1" spc="-3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RISK-adjusted </a:t>
            </a:r>
            <a:r>
              <a:rPr lang="en-GB" sz="1400" spc="-3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and country-level burden of TB disease among pregnant and post-partum women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28D94-8C13-2749-958B-461EF2913753}" type="datetime1">
              <a:rPr lang="en-GB" smtClean="0">
                <a:solidFill>
                  <a:srgbClr val="FF0000"/>
                </a:solidFill>
              </a:rPr>
              <a:t>24/10/2019</a:t>
            </a:fld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668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549685" y="801879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EA6018F-54B9-BA48-A66E-A65CFEAB3B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0939661"/>
              </p:ext>
            </p:extLst>
          </p:nvPr>
        </p:nvGraphicFramePr>
        <p:xfrm>
          <a:off x="549685" y="1368213"/>
          <a:ext cx="6615047" cy="2939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C3C98D1-D357-6D4B-B181-9C2B86DE5578}"/>
              </a:ext>
            </a:extLst>
          </p:cNvPr>
          <p:cNvSpPr txBox="1"/>
          <p:nvPr/>
        </p:nvSpPr>
        <p:spPr>
          <a:xfrm>
            <a:off x="7477249" y="1368127"/>
            <a:ext cx="15087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PROSPERO 2018, </a:t>
            </a:r>
          </a:p>
          <a:p>
            <a:r>
              <a:rPr lang="en-GB" sz="1350" dirty="0"/>
              <a:t>CRD42018111690</a:t>
            </a:r>
          </a:p>
        </p:txBody>
      </p:sp>
    </p:spTree>
    <p:extLst>
      <p:ext uri="{BB962C8B-B14F-4D97-AF65-F5344CB8AC3E}">
        <p14:creationId xmlns:p14="http://schemas.microsoft.com/office/powerpoint/2010/main" val="242846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9525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489102"/>
            <a:ext cx="7219328" cy="28555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Medline and EMBASE via OVID without date or language restrictions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intersection of terms relating to ‘pregnancy or postpartum’, ‘tuberculosis’, and ‘observational study’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Studies included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longitudinal studies of TB incidence (IRR)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TB prevalence (OR)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the prevalence of pregnancy/postpartum (OR)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NIH’s </a:t>
            </a: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Assessment Tool for Observational Cohort and Cross-Sectional Studies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effects meta-analysis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sub-group analyses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347-7A79-8B47-8E16-E85848EDAABC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774799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Data abstraction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9D9BA5-4A3A-5D45-926A-4A5E965ADD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3134498"/>
              </p:ext>
            </p:extLst>
          </p:nvPr>
        </p:nvGraphicFramePr>
        <p:xfrm>
          <a:off x="549685" y="1341122"/>
          <a:ext cx="6616800" cy="33368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DFA1-166D-6743-8CBE-7E41BAB1D2C9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6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196427" y="804672"/>
            <a:ext cx="2411306" cy="27919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Flow diagram of identification, screening and inclusion of studies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DCBA88-9059-1C4A-AD8E-83BCCD87B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213" y="456349"/>
            <a:ext cx="4254331" cy="4679157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1FA12-801A-8142-9E0E-35085442D063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4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829509" y="135464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BIAS assessment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3FB4538-2ACD-574A-B878-504159E202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088018"/>
              </p:ext>
            </p:extLst>
          </p:nvPr>
        </p:nvGraphicFramePr>
        <p:xfrm>
          <a:off x="58188" y="774795"/>
          <a:ext cx="9040092" cy="3596039"/>
        </p:xfrm>
        <a:graphic>
          <a:graphicData uri="http://schemas.openxmlformats.org/drawingml/2006/table">
            <a:tbl>
              <a:tblPr firstRow="1" bandRow="1"/>
              <a:tblGrid>
                <a:gridCol w="1363903">
                  <a:extLst>
                    <a:ext uri="{9D8B030D-6E8A-4147-A177-3AD203B41FA5}">
                      <a16:colId xmlns:a16="http://schemas.microsoft.com/office/drawing/2014/main" val="1270928706"/>
                    </a:ext>
                  </a:extLst>
                </a:gridCol>
                <a:gridCol w="1431536">
                  <a:extLst>
                    <a:ext uri="{9D8B030D-6E8A-4147-A177-3AD203B41FA5}">
                      <a16:colId xmlns:a16="http://schemas.microsoft.com/office/drawing/2014/main" val="719783991"/>
                    </a:ext>
                  </a:extLst>
                </a:gridCol>
                <a:gridCol w="1138466">
                  <a:extLst>
                    <a:ext uri="{9D8B030D-6E8A-4147-A177-3AD203B41FA5}">
                      <a16:colId xmlns:a16="http://schemas.microsoft.com/office/drawing/2014/main" val="890279390"/>
                    </a:ext>
                  </a:extLst>
                </a:gridCol>
                <a:gridCol w="1166415">
                  <a:extLst>
                    <a:ext uri="{9D8B030D-6E8A-4147-A177-3AD203B41FA5}">
                      <a16:colId xmlns:a16="http://schemas.microsoft.com/office/drawing/2014/main" val="2817649192"/>
                    </a:ext>
                  </a:extLst>
                </a:gridCol>
                <a:gridCol w="1300480">
                  <a:extLst>
                    <a:ext uri="{9D8B030D-6E8A-4147-A177-3AD203B41FA5}">
                      <a16:colId xmlns:a16="http://schemas.microsoft.com/office/drawing/2014/main" val="1370908846"/>
                    </a:ext>
                  </a:extLst>
                </a:gridCol>
                <a:gridCol w="1239520">
                  <a:extLst>
                    <a:ext uri="{9D8B030D-6E8A-4147-A177-3AD203B41FA5}">
                      <a16:colId xmlns:a16="http://schemas.microsoft.com/office/drawing/2014/main" val="2442087328"/>
                    </a:ext>
                  </a:extLst>
                </a:gridCol>
                <a:gridCol w="1399772">
                  <a:extLst>
                    <a:ext uri="{9D8B030D-6E8A-4147-A177-3AD203B41FA5}">
                      <a16:colId xmlns:a16="http://schemas.microsoft.com/office/drawing/2014/main" val="3004290114"/>
                    </a:ext>
                  </a:extLst>
                </a:gridCol>
              </a:tblGrid>
              <a:tr h="67695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Studies 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 design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Selection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Confounding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exposure 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outcomes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Study-level </a:t>
                      </a:r>
                      <a:r>
                        <a:rPr lang="en-GB" sz="1400" b="1" dirty="0" err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RoB</a:t>
                      </a: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 Judgement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776112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Crampin 2004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Arial" panose="020B0604020202020204" pitchFamily="34" charset="0"/>
                        </a:rPr>
                        <a:t>NoYesNoNo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24692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Bothamley 2016</a:t>
                      </a:r>
                      <a:endParaRPr lang="en-GB" sz="12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Cross-sectional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YesNoNoNo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NRNRNoNR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745647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Espinal 1996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051341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Odayar 2018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9266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Rendell 2016 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case-control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NoNRNoYesNo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27507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Zenner 2012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 err="1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36336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7AA12BA-7C95-BE4D-BCFC-F3C504AA8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466912"/>
              </p:ext>
            </p:extLst>
          </p:nvPr>
        </p:nvGraphicFramePr>
        <p:xfrm>
          <a:off x="2642616" y="4658360"/>
          <a:ext cx="4745740" cy="347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6435">
                  <a:extLst>
                    <a:ext uri="{9D8B030D-6E8A-4147-A177-3AD203B41FA5}">
                      <a16:colId xmlns:a16="http://schemas.microsoft.com/office/drawing/2014/main" val="350070995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2843793366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700688609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440998299"/>
                    </a:ext>
                  </a:extLst>
                </a:gridCol>
              </a:tblGrid>
              <a:tr h="3479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Low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Moderate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Serious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Critical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4912198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07CA3-64DB-6B40-AF28-F846D13F8D89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01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23100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pregnancy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/>
          <a:p>
            <a:fld id="{1E100511-F34D-504A-853F-EB943DF11466}" type="datetime1">
              <a:rPr lang="en-GB" smtClean="0"/>
              <a:t>24/10/2019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0"/>
          <a:stretch/>
        </p:blipFill>
        <p:spPr>
          <a:xfrm>
            <a:off x="1679471" y="741735"/>
            <a:ext cx="6464403" cy="378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942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7EE8D0691D5B4A967E780449D25D41" ma:contentTypeVersion="12" ma:contentTypeDescription="Create a new document." ma:contentTypeScope="" ma:versionID="5c1fdaeca4776cb19d93897dcf54e649">
  <xsd:schema xmlns:xsd="http://www.w3.org/2001/XMLSchema" xmlns:xs="http://www.w3.org/2001/XMLSchema" xmlns:p="http://schemas.microsoft.com/office/2006/metadata/properties" xmlns:ns1="http://schemas.microsoft.com/sharepoint/v3" xmlns:ns2="b6d03df8-ec89-4866-95a9-30b923f4154c" xmlns:ns3="c36f8d22-69bc-4269-9993-aeb1a1ee8af8" targetNamespace="http://schemas.microsoft.com/office/2006/metadata/properties" ma:root="true" ma:fieldsID="b5efd2980758d87bb91a932db9988263" ns1:_="" ns2:_="" ns3:_="">
    <xsd:import namespace="http://schemas.microsoft.com/sharepoint/v3"/>
    <xsd:import namespace="b6d03df8-ec89-4866-95a9-30b923f4154c"/>
    <xsd:import namespace="c36f8d22-69bc-4269-9993-aeb1a1ee8af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d03df8-ec89-4866-95a9-30b923f4154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6f8d22-69bc-4269-9993-aeb1a1ee8af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36f8d22-69bc-4269-9993-aeb1a1ee8af8">
      <UserInfo>
        <DisplayName/>
        <AccountId xsi:nil="true"/>
        <AccountType/>
      </UserInfo>
    </SharedWithUsers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B87BFBA5-D991-43B4-B18F-A21786B9938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AC7A119-59C2-4C60-8366-4837E33261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6d03df8-ec89-4866-95a9-30b923f4154c"/>
    <ds:schemaRef ds:uri="c36f8d22-69bc-4269-9993-aeb1a1ee8a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7F64F17-70BF-4AD7-B091-0FF1B293678D}">
  <ds:schemaRefs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purl.org/dc/terms/"/>
    <ds:schemaRef ds:uri="b6d03df8-ec89-4866-95a9-30b923f4154c"/>
    <ds:schemaRef ds:uri="http://purl.org/dc/elements/1.1/"/>
    <ds:schemaRef ds:uri="c36f8d22-69bc-4269-9993-aeb1a1ee8af8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5499</TotalTime>
  <Words>1393</Words>
  <Application>Microsoft Office PowerPoint</Application>
  <PresentationFormat>On-screen Show (16:9)</PresentationFormat>
  <Paragraphs>298</Paragraphs>
  <Slides>23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DengXian</vt:lpstr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Jessica Rickett</dc:creator>
  <cp:lastModifiedBy>Nyasha Mafirakureva</cp:lastModifiedBy>
  <cp:revision>91</cp:revision>
  <dcterms:created xsi:type="dcterms:W3CDTF">2018-09-19T10:34:31Z</dcterms:created>
  <dcterms:modified xsi:type="dcterms:W3CDTF">2019-10-24T17:55:55Z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0x010100857EE8D0691D5B4A967E780449D25D41</vt:lpwstr>
  </property>
  <property fmtid="{D5CDD505-2E9C-101B-9397-08002B2CF9AE}" pid="3" name="Order">
    <vt:r8>170600</vt:r8>
  </property>
  <property fmtid="{D5CDD505-2E9C-101B-9397-08002B2CF9AE}" pid="4" name="ComplianceAssetId">
    <vt:lpwstr/>
  </property>
</Properties>
</file>

<file path=docProps/thumbnail.jpeg>
</file>